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handoutMasterIdLst>
    <p:handoutMasterId r:id="rId49"/>
  </p:handoutMasterIdLst>
  <p:sldIdLst>
    <p:sldId id="256" r:id="rId5"/>
    <p:sldId id="2076137173" r:id="rId6"/>
    <p:sldId id="260" r:id="rId7"/>
    <p:sldId id="2076137142" r:id="rId8"/>
    <p:sldId id="2126" r:id="rId9"/>
    <p:sldId id="4554" r:id="rId10"/>
    <p:sldId id="1892" r:id="rId11"/>
    <p:sldId id="2076137147" r:id="rId12"/>
    <p:sldId id="2076137146" r:id="rId13"/>
    <p:sldId id="268" r:id="rId14"/>
    <p:sldId id="4519" r:id="rId15"/>
    <p:sldId id="2076137151" r:id="rId16"/>
    <p:sldId id="1891" r:id="rId17"/>
    <p:sldId id="1819" r:id="rId18"/>
    <p:sldId id="4514" r:id="rId19"/>
    <p:sldId id="2076137172" r:id="rId20"/>
    <p:sldId id="2076137144" r:id="rId21"/>
    <p:sldId id="2076137157" r:id="rId22"/>
    <p:sldId id="1879" r:id="rId23"/>
    <p:sldId id="4293" r:id="rId24"/>
    <p:sldId id="4305" r:id="rId25"/>
    <p:sldId id="4306" r:id="rId26"/>
    <p:sldId id="4253" r:id="rId27"/>
    <p:sldId id="2076137143" r:id="rId28"/>
    <p:sldId id="2076137160" r:id="rId29"/>
    <p:sldId id="2076137161" r:id="rId30"/>
    <p:sldId id="1889" r:id="rId31"/>
    <p:sldId id="2076137153" r:id="rId32"/>
    <p:sldId id="2076137154" r:id="rId33"/>
    <p:sldId id="2076137156" r:id="rId34"/>
    <p:sldId id="2076137158" r:id="rId35"/>
    <p:sldId id="2076137159" r:id="rId36"/>
    <p:sldId id="2076137162" r:id="rId37"/>
    <p:sldId id="2076137165" r:id="rId38"/>
    <p:sldId id="2076137166" r:id="rId39"/>
    <p:sldId id="271" r:id="rId40"/>
    <p:sldId id="2076137141" r:id="rId41"/>
    <p:sldId id="2076137168" r:id="rId42"/>
    <p:sldId id="2076137169" r:id="rId43"/>
    <p:sldId id="2076137167" r:id="rId44"/>
    <p:sldId id="2076137171" r:id="rId45"/>
    <p:sldId id="259" r:id="rId46"/>
    <p:sldId id="2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7BD"/>
    <a:srgbClr val="9A3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3842" autoAdjust="0"/>
  </p:normalViewPr>
  <p:slideViewPr>
    <p:cSldViewPr snapToGrid="0">
      <p:cViewPr varScale="1">
        <p:scale>
          <a:sx n="67" d="100"/>
          <a:sy n="67" d="100"/>
        </p:scale>
        <p:origin x="488" y="32"/>
      </p:cViewPr>
      <p:guideLst/>
    </p:cSldViewPr>
  </p:slideViewPr>
  <p:notesTextViewPr>
    <p:cViewPr>
      <p:scale>
        <a:sx n="1" d="1"/>
        <a:sy n="1" d="1"/>
      </p:scale>
      <p:origin x="0" y="0"/>
    </p:cViewPr>
  </p:notesTextViewPr>
  <p:notesViewPr>
    <p:cSldViewPr snapToGrid="0">
      <p:cViewPr varScale="1">
        <p:scale>
          <a:sx n="94" d="100"/>
          <a:sy n="94" d="100"/>
        </p:scale>
        <p:origin x="3072"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3E59AF-7AAD-4E66-9786-2E3603E918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942503-79A5-4F26-857A-8C8513174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184817-0C4A-47D9-A91A-8C8B0E1FAF43}" type="datetimeFigureOut">
              <a:rPr lang="en-US" smtClean="0"/>
              <a:t>8/10/2020</a:t>
            </a:fld>
            <a:endParaRPr lang="en-US"/>
          </a:p>
        </p:txBody>
      </p:sp>
      <p:sp>
        <p:nvSpPr>
          <p:cNvPr id="4" name="Footer Placeholder 3">
            <a:extLst>
              <a:ext uri="{FF2B5EF4-FFF2-40B4-BE49-F238E27FC236}">
                <a16:creationId xmlns:a16="http://schemas.microsoft.com/office/drawing/2014/main" id="{AB2E57F5-3F12-4BD8-8B6E-AA678A8C0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A1FE1B-A2ED-401C-9622-B4532A4E6A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3DDDE-5F48-42D9-92F8-A7EDA30D4F0E}" type="slidenum">
              <a:rPr lang="en-US" smtClean="0"/>
              <a:t>‹N°›</a:t>
            </a:fld>
            <a:endParaRPr lang="en-US"/>
          </a:p>
        </p:txBody>
      </p:sp>
    </p:spTree>
    <p:extLst>
      <p:ext uri="{BB962C8B-B14F-4D97-AF65-F5344CB8AC3E}">
        <p14:creationId xmlns:p14="http://schemas.microsoft.com/office/powerpoint/2010/main" val="865894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F6C0-4FC7-425C-9AA8-CF66A49DFFC9}" type="datetimeFigureOut">
              <a:rPr lang="en-CA" smtClean="0"/>
              <a:t>2020-08-10</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C18E3-BD49-4821-94D5-436F18452A8B}" type="slidenum">
              <a:rPr lang="en-CA" smtClean="0"/>
              <a:t>‹N°›</a:t>
            </a:fld>
            <a:endParaRPr lang="en-CA"/>
          </a:p>
        </p:txBody>
      </p:sp>
    </p:spTree>
    <p:extLst>
      <p:ext uri="{BB962C8B-B14F-4D97-AF65-F5344CB8AC3E}">
        <p14:creationId xmlns:p14="http://schemas.microsoft.com/office/powerpoint/2010/main" val="249492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3</a:t>
            </a:fld>
            <a:endParaRPr lang="en-CA"/>
          </a:p>
        </p:txBody>
      </p:sp>
    </p:spTree>
    <p:extLst>
      <p:ext uri="{BB962C8B-B14F-4D97-AF65-F5344CB8AC3E}">
        <p14:creationId xmlns:p14="http://schemas.microsoft.com/office/powerpoint/2010/main" val="356137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14</a:t>
            </a:fld>
            <a:endParaRPr lang="en-CA"/>
          </a:p>
        </p:txBody>
      </p:sp>
    </p:spTree>
    <p:extLst>
      <p:ext uri="{BB962C8B-B14F-4D97-AF65-F5344CB8AC3E}">
        <p14:creationId xmlns:p14="http://schemas.microsoft.com/office/powerpoint/2010/main" val="226884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8/10/2020 2:24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28194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17</a:t>
            </a:fld>
            <a:endParaRPr lang="en-CA"/>
          </a:p>
        </p:txBody>
      </p:sp>
    </p:spTree>
    <p:extLst>
      <p:ext uri="{BB962C8B-B14F-4D97-AF65-F5344CB8AC3E}">
        <p14:creationId xmlns:p14="http://schemas.microsoft.com/office/powerpoint/2010/main" val="206564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a:t>
            </a:r>
            <a:r>
              <a:rPr lang="fr-CA" dirty="0" err="1"/>
              <a:t>see</a:t>
            </a:r>
            <a:r>
              <a:rPr lang="fr-CA" dirty="0"/>
              <a:t> how </a:t>
            </a:r>
            <a:r>
              <a:rPr lang="fr-CA" dirty="0" err="1"/>
              <a:t>we</a:t>
            </a:r>
            <a:r>
              <a:rPr lang="fr-CA" dirty="0"/>
              <a:t> can </a:t>
            </a:r>
            <a:r>
              <a:rPr lang="fr-CA" dirty="0" err="1"/>
              <a:t>create</a:t>
            </a:r>
            <a:r>
              <a:rPr lang="fr-CA" dirty="0"/>
              <a:t> a local service </a:t>
            </a:r>
            <a:r>
              <a:rPr lang="fr-CA" dirty="0" err="1"/>
              <a:t>fabric</a:t>
            </a:r>
            <a:r>
              <a:rPr lang="fr-CA" dirty="0"/>
              <a:t> cluster </a:t>
            </a:r>
            <a:r>
              <a:rPr lang="fr-CA" dirty="0" err="1"/>
              <a:t>using</a:t>
            </a:r>
            <a:r>
              <a:rPr lang="fr-CA" dirty="0"/>
              <a:t> SDK service, </a:t>
            </a:r>
            <a:r>
              <a:rPr lang="fr-CA" dirty="0" err="1"/>
              <a:t>this</a:t>
            </a:r>
            <a:r>
              <a:rPr lang="fr-CA" dirty="0"/>
              <a:t> cluster </a:t>
            </a:r>
            <a:r>
              <a:rPr lang="fr-CA" dirty="0" err="1"/>
              <a:t>will</a:t>
            </a:r>
            <a:r>
              <a:rPr lang="fr-CA" dirty="0"/>
              <a:t> </a:t>
            </a:r>
            <a:r>
              <a:rPr lang="fr-CA" dirty="0" err="1"/>
              <a:t>allow</a:t>
            </a:r>
            <a:r>
              <a:rPr lang="fr-CA" dirty="0"/>
              <a:t> us to </a:t>
            </a:r>
            <a:r>
              <a:rPr lang="fr-CA" dirty="0" err="1"/>
              <a:t>create</a:t>
            </a:r>
            <a:r>
              <a:rPr lang="fr-CA" dirty="0"/>
              <a:t> service </a:t>
            </a:r>
            <a:r>
              <a:rPr lang="fr-CA" dirty="0" err="1"/>
              <a:t>fabric</a:t>
            </a:r>
            <a:r>
              <a:rPr lang="fr-CA" dirty="0"/>
              <a:t> application </a:t>
            </a:r>
            <a:r>
              <a:rPr lang="fr-CA" dirty="0" err="1"/>
              <a:t>using</a:t>
            </a:r>
            <a:r>
              <a:rPr lang="fr-CA" dirty="0"/>
              <a:t> Visual Studio and </a:t>
            </a:r>
            <a:r>
              <a:rPr lang="fr-CA" dirty="0" err="1"/>
              <a:t>deploy</a:t>
            </a:r>
            <a:r>
              <a:rPr lang="fr-CA" dirty="0"/>
              <a:t> </a:t>
            </a:r>
            <a:r>
              <a:rPr lang="fr-CA" dirty="0" err="1"/>
              <a:t>it</a:t>
            </a:r>
            <a:r>
              <a:rPr lang="fr-CA" dirty="0"/>
              <a:t> </a:t>
            </a:r>
            <a:r>
              <a:rPr lang="fr-CA" dirty="0" err="1"/>
              <a:t>locally</a:t>
            </a:r>
            <a:r>
              <a:rPr lang="fr-CA" dirty="0"/>
              <a:t> </a:t>
            </a:r>
            <a:r>
              <a:rPr lang="fr-CA" dirty="0" err="1"/>
              <a:t>after</a:t>
            </a:r>
            <a:r>
              <a:rPr lang="fr-CA" dirty="0"/>
              <a:t> </a:t>
            </a:r>
            <a:r>
              <a:rPr lang="fr-CA" dirty="0" err="1"/>
              <a:t>we</a:t>
            </a:r>
            <a:r>
              <a:rPr lang="fr-CA" dirty="0"/>
              <a:t> </a:t>
            </a:r>
            <a:r>
              <a:rPr lang="fr-CA" dirty="0" err="1"/>
              <a:t>will</a:t>
            </a:r>
            <a:r>
              <a:rPr lang="fr-CA" dirty="0"/>
              <a:t> </a:t>
            </a:r>
            <a:r>
              <a:rPr lang="fr-CA" dirty="0" err="1"/>
              <a:t>deploy</a:t>
            </a:r>
            <a:r>
              <a:rPr lang="fr-CA" dirty="0"/>
              <a:t> on Service </a:t>
            </a:r>
            <a:r>
              <a:rPr lang="fr-CA" dirty="0" err="1"/>
              <a:t>Fabric</a:t>
            </a:r>
            <a:r>
              <a:rPr lang="fr-CA" dirty="0"/>
              <a:t> cluster in </a:t>
            </a:r>
            <a:r>
              <a:rPr lang="fr-CA" dirty="0" err="1"/>
              <a:t>Microsfot</a:t>
            </a:r>
            <a:r>
              <a:rPr lang="fr-CA"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Service Fabric cluster</a:t>
            </a:r>
            <a:r>
              <a:rPr lang="en-US" sz="1200" dirty="0"/>
              <a:t>:  a network-connected set of virtual machines (VMs) into which your microservices are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cluster is a set of nodes that are VMs, node numbers depends from the use of clusters, in development phase, one node is used but in production, you need to have more than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node has an operating system windows or </a:t>
            </a:r>
            <a:r>
              <a:rPr lang="en-US" sz="1200" dirty="0" err="1"/>
              <a:t>linux</a:t>
            </a:r>
            <a:r>
              <a:rPr lang="en-US" sz="1200" dirty="0"/>
              <a:t> with a runtime. A node can host multiples applications it depend from the resource available in the virtual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18</a:t>
            </a:fld>
            <a:endParaRPr lang="en-CA"/>
          </a:p>
        </p:txBody>
      </p:sp>
    </p:spTree>
    <p:extLst>
      <p:ext uri="{BB962C8B-B14F-4D97-AF65-F5344CB8AC3E}">
        <p14:creationId xmlns:p14="http://schemas.microsoft.com/office/powerpoint/2010/main" val="206582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44486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8/10/2020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6508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8/10/2020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
        <p:nvSpPr>
          <p:cNvPr id="3" name="Espace réservé des notes 2">
            <a:extLst>
              <a:ext uri="{FF2B5EF4-FFF2-40B4-BE49-F238E27FC236}">
                <a16:creationId xmlns:a16="http://schemas.microsoft.com/office/drawing/2014/main" id="{240C717C-F69F-4A3C-9825-F36FC7FC041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623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8/10/2020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933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Service Fabric is an open source project and is used in many services in Azure infrastructure as well as other Microsoft services, including Azure Event Hubs, Azure Cosmos DB, Azure SQL DB, Dynamic 365 and Cortana. The major sub-sections of Service Fabric can be seen below.</a:t>
            </a:r>
          </a:p>
          <a:p>
            <a:endParaRPr lang="en-US"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23</a:t>
            </a:fld>
            <a:endParaRPr lang="en-CA"/>
          </a:p>
        </p:txBody>
      </p:sp>
    </p:spTree>
    <p:extLst>
      <p:ext uri="{BB962C8B-B14F-4D97-AF65-F5344CB8AC3E}">
        <p14:creationId xmlns:p14="http://schemas.microsoft.com/office/powerpoint/2010/main" val="47538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4</a:t>
            </a:fld>
            <a:endParaRPr lang="en-CA"/>
          </a:p>
        </p:txBody>
      </p:sp>
    </p:spTree>
    <p:extLst>
      <p:ext uri="{BB962C8B-B14F-4D97-AF65-F5344CB8AC3E}">
        <p14:creationId xmlns:p14="http://schemas.microsoft.com/office/powerpoint/2010/main" val="283692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Service Fabric is a platform that makes it easier to build and deploy microservices-based applications, handling both stateful and stateless operations. It will run on any Windows system and there’s also a Linux version, which means that it’s portable across multiple cloud environments including Amazon Web Services, OpenStack and VMware.</a:t>
            </a:r>
          </a:p>
          <a:p>
            <a:endParaRPr lang="en-US" dirty="0"/>
          </a:p>
          <a:p>
            <a:r>
              <a:rPr lang="en-US" dirty="0"/>
              <a:t>Apps that are created in the Azure Service Fabric environment are made up of granular microservices, small chunks of code which are uploaded and run separately. These microservices communicate with each other using service application-programming interfaces (APIs). Because microservices are modular, it’s possible to scale each component of an app separately which simplifies the process of rolling out changes, in contrast to traditional monolithic architecture.</a:t>
            </a:r>
          </a:p>
          <a:p>
            <a:endParaRPr lang="en-US" dirty="0"/>
          </a:p>
          <a:p>
            <a:r>
              <a:rPr lang="en-US" dirty="0"/>
              <a:t>Service Fabric provides lifecycle management capabilities to microservice based applications. The microservices are hosted inside containers that are deployed across the Service Fabric cluster. Using containers instead of virtual machines means a massive increase in density and greater still density can be achieved by moving from containers to microservices in these containers. For instance, a single cluster for Azure SQL Database is made up of hundreds of machines running tens of thousands of containers that in turn host hundreds of thousands of databases. Each database is a Service Fabric stateful microservice.</a:t>
            </a:r>
          </a:p>
          <a:p>
            <a:endParaRPr lang="en-US" dirty="0"/>
          </a:p>
          <a:p>
            <a:r>
              <a:rPr lang="en-US" dirty="0"/>
              <a:t>Subsystems of Service Fabric</a:t>
            </a:r>
          </a:p>
          <a:p>
            <a:endParaRPr lang="en-US" dirty="0"/>
          </a:p>
          <a:p>
            <a:r>
              <a:rPr lang="en-US" dirty="0"/>
              <a:t>The first layer from the bottom, the Transport Subsystem is responsible for providing secure communication channels between nodes in a Service Fabric cluster. The Federation Subsystem above it helps logically group physical or virtual nodes into a cluster so that it can be managed as a unit. This helps Service Fabric with tasks such as failure detection, leader election, and routing. Reliability of the workload hosted on Service Fabric is managed by the Reliability Subsystem. It owns the responsibility of replication, resource management, and failover. The Hosting &amp; Activation Subsystem manages the lifecycle of the workload on every node and the Management Subsystem is responsible for managing the lifecycle of applications. The Testability Subsystem helps developers test their workload before and after deployment. Service location of services hosted on Service Fabric is managed by Communication Subsystem. The top three boxes capture the application programming models and the application model available for the developers to consume. More about application models is discussed in later parts of this book.</a:t>
            </a:r>
          </a:p>
          <a:p>
            <a:endParaRPr lang="en-US" dirty="0"/>
          </a:p>
          <a:p>
            <a:r>
              <a:rPr lang="en-US" dirty="0"/>
              <a:t>Transport Subsystem</a:t>
            </a:r>
          </a:p>
          <a:p>
            <a:r>
              <a:rPr lang="en-US" dirty="0"/>
              <a:t>The Transport Subsystem provides a communication channel for intra and inter cluster communication. The channels used for communication are secured by X509 certificate or Windows security. The subsystem supports both one-way and request-response communication patterns. These channels are in turn used by the Federation Subsystem for broadcast and multicast messaging. This subsystem is internal to Service Fabric and cannot be directly used by the developers for application programming.</a:t>
            </a:r>
          </a:p>
          <a:p>
            <a:endParaRPr lang="en-US" dirty="0"/>
          </a:p>
          <a:p>
            <a:r>
              <a:rPr lang="en-US" dirty="0"/>
              <a:t>Federation Subsystem</a:t>
            </a:r>
          </a:p>
          <a:p>
            <a:r>
              <a:rPr lang="en-US" dirty="0"/>
              <a:t>Federation Subsystem is responsible for logically grouping virtual or physical machines together to form a Service Fabric cluster. This subsystem uses the communication infrastructure provided by the Transport Subsystem to achieve this grouping. Grouping of nodes helps Service Fabric better manage the resources. The key responsibilities of this subsystem includes failure detection, leader election, and routing. The subsystem forms a ring topology over the nodes allocated for the cluster. A token-leasing mechanism along with a heartbeat check is implemented within the system to detect failures, perform leader election, and to achieve consistent routing.</a:t>
            </a:r>
          </a:p>
          <a:p>
            <a:endParaRPr lang="en-US" dirty="0"/>
          </a:p>
          <a:p>
            <a:r>
              <a:rPr lang="en-US" dirty="0"/>
              <a:t>Reliability Subsystem</a:t>
            </a:r>
          </a:p>
          <a:p>
            <a:r>
              <a:rPr lang="en-US" dirty="0"/>
              <a:t>Reliability of the service hosted on the platform is ensured by the Reliability Subsystem. It achieves these tasks by managing failover, replicating, and balancing resources across nodes in a cluster.</a:t>
            </a:r>
          </a:p>
          <a:p>
            <a:endParaRPr lang="en-US" dirty="0"/>
          </a:p>
          <a:p>
            <a:r>
              <a:rPr lang="en-US" dirty="0"/>
              <a:t>The replicator logic within this subsystem is responsible for replicating the state across multiple instances of a service. Maintaining consistency between the primary and the secondary replicas in a service deployment is its main task. It interacts with the failover unit and the reconfiguration agent to understand what needs to be replicated.</a:t>
            </a:r>
          </a:p>
          <a:p>
            <a:endParaRPr lang="en-US" dirty="0"/>
          </a:p>
          <a:p>
            <a:r>
              <a:rPr lang="en-US" dirty="0"/>
              <a:t>Any changes in the number of nodes in the cluster trigger the failover manager service. This in turn triggers automatic redistribution of services across the active nodes.</a:t>
            </a:r>
          </a:p>
          <a:p>
            <a:endParaRPr lang="en-US" dirty="0"/>
          </a:p>
          <a:p>
            <a:r>
              <a:rPr lang="en-US" dirty="0"/>
              <a:t>The resource manager plays the part of placing service replicas across different failure domains. It is also responsible for balancing the resources across the available nodes in the cluster while optimizing the load distribution and resource consumption.</a:t>
            </a:r>
          </a:p>
          <a:p>
            <a:endParaRPr lang="en-US" dirty="0"/>
          </a:p>
          <a:p>
            <a:r>
              <a:rPr lang="en-US" dirty="0"/>
              <a:t>Management Subsystem</a:t>
            </a:r>
          </a:p>
          <a:p>
            <a:r>
              <a:rPr lang="en-US" dirty="0"/>
              <a:t>The application lifecycle management of workloads deployed on a Service Fabric cluster is owned by the Management Subsystem. Application developers can access the Management Subsystem functionalities through administrative APIs or PowerShell cmdlets to provision, deploy, upgrade, or de-provision applications. All these operations can be performed without any downtime. The Management Subsystem has three key components – cluster manager, health manager, and image store.</a:t>
            </a:r>
          </a:p>
          <a:p>
            <a:endParaRPr lang="en-US" dirty="0"/>
          </a:p>
          <a:p>
            <a:r>
              <a:rPr lang="en-US" dirty="0"/>
              <a:t>The cluster manager interacts with the failover manager and the resource manager in the Reliability Subsystem for deploying the applications of available nodes considering the placement constraints. It is responsible for the lifecycle of the application, starting from provisioning to de-provisioning. It also integrates with the health manager to perform health checks during service upgrades.</a:t>
            </a:r>
          </a:p>
          <a:p>
            <a:endParaRPr lang="en-US" dirty="0"/>
          </a:p>
          <a:p>
            <a:r>
              <a:rPr lang="en-US" dirty="0"/>
              <a:t>Health manager, as the name suggests, is responsible for monitoring the health of applications, services, nodes, partitions, and replicas. It is also responsible for aggregating the health status and storing it in a centralized health store. APIs are exposed out of this system to query health events to perform corrective actions. The APIs can either return raw events or aggregated health data for a specific cluster resource.</a:t>
            </a:r>
          </a:p>
          <a:p>
            <a:endParaRPr lang="en-US" dirty="0"/>
          </a:p>
          <a:p>
            <a:r>
              <a:rPr lang="en-US" dirty="0"/>
              <a:t>The image store is responsible for persisting and distributing application binaries deployed on a Service Fabric cluster.</a:t>
            </a:r>
          </a:p>
          <a:p>
            <a:endParaRPr lang="en-US" dirty="0"/>
          </a:p>
          <a:p>
            <a:r>
              <a:rPr lang="en-US" dirty="0"/>
              <a:t>Hosting subsystem</a:t>
            </a:r>
          </a:p>
          <a:p>
            <a:r>
              <a:rPr lang="en-US" dirty="0"/>
              <a:t>The Hosting Subsystem takes care of managing application deployments within the scope of a node. The cluster manager signals the Hosting Subsystem, informing it about the application deployments to be managed on a particular node. The Hosting Subsystem then manages the lifecycle of the application on that node. It interacts with the Reliability Subsystem and Management Subsystem to ensure the health of each deployment.</a:t>
            </a:r>
          </a:p>
          <a:p>
            <a:endParaRPr lang="en-US" dirty="0"/>
          </a:p>
          <a:p>
            <a:r>
              <a:rPr lang="en-US" dirty="0"/>
              <a:t>Communication subsystem</a:t>
            </a:r>
          </a:p>
          <a:p>
            <a:r>
              <a:rPr lang="en-US" dirty="0"/>
              <a:t>The communication subsystem provides features for service discovery and intra-cluster messaging features using a naming service. The naming service is used to locate a service within a cluster. It also lets users securely communicate with any node on a cluster, retrieve service metadata, and manage service properties. The naming service also exposes APIs, which enables users to resolve network location or each service despite of them being dynamically placed.</a:t>
            </a:r>
          </a:p>
          <a:p>
            <a:endParaRPr lang="en-US" dirty="0"/>
          </a:p>
          <a:p>
            <a:r>
              <a:rPr lang="en-US" dirty="0"/>
              <a:t>Testability Subsystem</a:t>
            </a:r>
          </a:p>
          <a:p>
            <a:r>
              <a:rPr lang="en-US" dirty="0"/>
              <a:t>The Testability Subsystem provides a list of tools for developers, deployment engineers, and testers to introduce controlled faults and run test scenarios to validate state transitions and behaviors of services deployed on Service Fabric. The fault analysis service is automatically started when a cluster is provisioned. When a fault action or test scenario is initiated, a command is sent to the fault analysis service to run the fault action or test scenario.</a:t>
            </a:r>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24</a:t>
            </a:fld>
            <a:endParaRPr lang="en-CA"/>
          </a:p>
        </p:txBody>
      </p:sp>
    </p:spTree>
    <p:extLst>
      <p:ext uri="{BB962C8B-B14F-4D97-AF65-F5344CB8AC3E}">
        <p14:creationId xmlns:p14="http://schemas.microsoft.com/office/powerpoint/2010/main" val="367049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Monitoring and diagnostics are critical to developing, testing, and deploying workloads in any cloud environment. For example, you can track how your applications are used, the actions taken by the Service Fabric platform, your resource utilization with performance counters, and the overall health of your cluster. You can use this information to diagnose and correct issues, and prevent them from occurring in the future.</a:t>
            </a:r>
          </a:p>
          <a:p>
            <a:r>
              <a:rPr lang="en-US" dirty="0"/>
              <a:t>https://docs.microsoft.com/en-us/azure/service-fabric/service-fabric-best-practices-monitoring</a:t>
            </a:r>
          </a:p>
          <a:p>
            <a:endParaRPr lang="en-US"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26</a:t>
            </a:fld>
            <a:endParaRPr lang="en-CA"/>
          </a:p>
        </p:txBody>
      </p:sp>
    </p:spTree>
    <p:extLst>
      <p:ext uri="{BB962C8B-B14F-4D97-AF65-F5344CB8AC3E}">
        <p14:creationId xmlns:p14="http://schemas.microsoft.com/office/powerpoint/2010/main" val="59492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28</a:t>
            </a:fld>
            <a:endParaRPr lang="en-CA"/>
          </a:p>
        </p:txBody>
      </p:sp>
    </p:spTree>
    <p:extLst>
      <p:ext uri="{BB962C8B-B14F-4D97-AF65-F5344CB8AC3E}">
        <p14:creationId xmlns:p14="http://schemas.microsoft.com/office/powerpoint/2010/main" val="2404410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Service Fabric is a container orchestrator for deploying microservices across a cluster of machines. To run Windows container applications on your local development cluster, you must first install Docker for Windows. Get Docker CE for Windows (stable). After installing and starting Docker, right-click on the tray icon and select Switch to Windows containers. This step is required to run Docker images based on Windows.</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29</a:t>
            </a:fld>
            <a:endParaRPr lang="en-CA"/>
          </a:p>
        </p:txBody>
      </p:sp>
    </p:spTree>
    <p:extLst>
      <p:ext uri="{BB962C8B-B14F-4D97-AF65-F5344CB8AC3E}">
        <p14:creationId xmlns:p14="http://schemas.microsoft.com/office/powerpoint/2010/main" val="124272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33</a:t>
            </a:fld>
            <a:endParaRPr lang="en-CA"/>
          </a:p>
        </p:txBody>
      </p:sp>
    </p:spTree>
    <p:extLst>
      <p:ext uri="{BB962C8B-B14F-4D97-AF65-F5344CB8AC3E}">
        <p14:creationId xmlns:p14="http://schemas.microsoft.com/office/powerpoint/2010/main" val="29878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269841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8/10/2020 2:24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Stateless Services - no state is maintained in the service. Longer term state is stored in an external database. This is your typical application/data layer approach to building services that you are already likely familiar with.</a:t>
            </a:r>
          </a:p>
          <a:p>
            <a:r>
              <a:rPr lang="en-US" dirty="0"/>
              <a:t>Stateful Services - state is stored with the service. Allows for state to be persisted with out the need for an external database. Data is co-located with the code that is running the service.</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39</a:t>
            </a:fld>
            <a:endParaRPr lang="en-CA"/>
          </a:p>
        </p:txBody>
      </p:sp>
    </p:spTree>
    <p:extLst>
      <p:ext uri="{BB962C8B-B14F-4D97-AF65-F5344CB8AC3E}">
        <p14:creationId xmlns:p14="http://schemas.microsoft.com/office/powerpoint/2010/main" val="211138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41</a:t>
            </a:fld>
            <a:endParaRPr lang="en-CA"/>
          </a:p>
        </p:txBody>
      </p:sp>
    </p:spTree>
    <p:extLst>
      <p:ext uri="{BB962C8B-B14F-4D97-AF65-F5344CB8AC3E}">
        <p14:creationId xmlns:p14="http://schemas.microsoft.com/office/powerpoint/2010/main" val="4384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8/10/2020 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ll</a:t>
            </a:r>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42</a:t>
            </a:fld>
            <a:endParaRPr lang="en-CA"/>
          </a:p>
        </p:txBody>
      </p:sp>
    </p:spTree>
    <p:extLst>
      <p:ext uri="{BB962C8B-B14F-4D97-AF65-F5344CB8AC3E}">
        <p14:creationId xmlns:p14="http://schemas.microsoft.com/office/powerpoint/2010/main" val="138110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8/10/2020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238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257020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3F27F8A0-5329-4351-9CB6-DE809DC3D6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436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8A69EB-2FEF-474C-9C4D-D45FA32B850E}"/>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8183E775-3519-4999-B52F-74A3E7672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F8B3AC-B082-44D3-92F4-0CCFE0395F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CCDB4-6A08-46B3-BF01-0A9F8C379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EC969FB-1C2D-4207-A6B4-0D89351AB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CF55F-BB81-4823-8E0A-0706EB235F6D}"/>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837ACC7C-4075-4D76-BFA2-4C55D34FB173}"/>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732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4A89A2-9549-4156-A3F5-572BFEEBC331}"/>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D8333A8E-01AD-46EE-BEC5-655609346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8ADC74-482D-4853-860B-D7E4B4B26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370405-A30E-46A2-A5BD-0B7707A17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035DD81-A072-46D9-A108-D325CF6A3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34202-A232-4F53-BE64-8710E5DFE181}"/>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F2F9C9B0-ED08-4022-9517-71FDB19FBDC6}"/>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160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73C1-5354-48D8-9FAD-217310EAA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BCA2CB-137D-4151-84D5-E37A45750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A1E75-CA00-4672-8709-66D9D4205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99BC4-9979-4AB9-A85B-4D14460EA059}"/>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9447AA96-0E28-4CAF-93A7-FA98C5E1161D}"/>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pic>
        <p:nvPicPr>
          <p:cNvPr id="8" name="Picture 5">
            <a:extLst>
              <a:ext uri="{FF2B5EF4-FFF2-40B4-BE49-F238E27FC236}">
                <a16:creationId xmlns:a16="http://schemas.microsoft.com/office/drawing/2014/main" id="{703FD278-F0B3-45D2-AC3A-D920DE085EB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383214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142D8-F54F-46D9-8B15-93583EB37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D7D4C-C86D-4466-ADD6-DFEE52EC36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49D882-1717-4666-B47A-7CA0EDE39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147CC-F03D-4A72-AE20-F8200011D857}"/>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64DE84CF-D5DA-482E-B554-33F5406E48B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224621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5">
            <a:extLst>
              <a:ext uri="{FF2B5EF4-FFF2-40B4-BE49-F238E27FC236}">
                <a16:creationId xmlns:a16="http://schemas.microsoft.com/office/drawing/2014/main" id="{C3723116-AD58-4B62-9848-89B245303EC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2783896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pic>
        <p:nvPicPr>
          <p:cNvPr id="21" name="Picture 5">
            <a:extLst>
              <a:ext uri="{FF2B5EF4-FFF2-40B4-BE49-F238E27FC236}">
                <a16:creationId xmlns:a16="http://schemas.microsoft.com/office/drawing/2014/main" id="{4F8D6DE6-C8C2-4629-AAA0-29AA86447B81}"/>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253185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04699"/>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Speaker name</a:t>
            </a:r>
          </a:p>
        </p:txBody>
      </p:sp>
      <p:pic>
        <p:nvPicPr>
          <p:cNvPr id="7" name="Image 6">
            <a:extLst>
              <a:ext uri="{FF2B5EF4-FFF2-40B4-BE49-F238E27FC236}">
                <a16:creationId xmlns:a16="http://schemas.microsoft.com/office/drawing/2014/main" id="{AC56A052-BA6A-467A-9AD3-CB04FD0474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08771" y="74813"/>
            <a:ext cx="2127785" cy="1339767"/>
          </a:xfrm>
          <a:prstGeom prst="rect">
            <a:avLst/>
          </a:prstGeom>
        </p:spPr>
      </p:pic>
    </p:spTree>
    <p:extLst>
      <p:ext uri="{BB962C8B-B14F-4D97-AF65-F5344CB8AC3E}">
        <p14:creationId xmlns:p14="http://schemas.microsoft.com/office/powerpoint/2010/main" val="233827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3FBB86D-A46D-42BF-BAD1-903D161DA51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108795440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5">
            <a:extLst>
              <a:ext uri="{FF2B5EF4-FFF2-40B4-BE49-F238E27FC236}">
                <a16:creationId xmlns:a16="http://schemas.microsoft.com/office/drawing/2014/main" id="{75219C0F-DB84-4108-8C6A-975795DC378C}"/>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14135917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lain">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4" name="Image 3">
            <a:extLst>
              <a:ext uri="{FF2B5EF4-FFF2-40B4-BE49-F238E27FC236}">
                <a16:creationId xmlns:a16="http://schemas.microsoft.com/office/drawing/2014/main" id="{A4C7F3B1-D401-47D0-AFC5-8056E979A0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73383" y="74814"/>
            <a:ext cx="2363173" cy="1487980"/>
          </a:xfrm>
          <a:prstGeom prst="rect">
            <a:avLst/>
          </a:prstGeom>
        </p:spPr>
      </p:pic>
    </p:spTree>
    <p:extLst>
      <p:ext uri="{BB962C8B-B14F-4D97-AF65-F5344CB8AC3E}">
        <p14:creationId xmlns:p14="http://schemas.microsoft.com/office/powerpoint/2010/main" val="303874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8B48B7-1328-4EDA-A235-79DEF5876D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605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9" name="Picture 5">
            <a:extLst>
              <a:ext uri="{FF2B5EF4-FFF2-40B4-BE49-F238E27FC236}">
                <a16:creationId xmlns:a16="http://schemas.microsoft.com/office/drawing/2014/main" id="{9E550214-18D2-4FEA-B41D-E3FB8049A07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1475659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5">
            <a:extLst>
              <a:ext uri="{FF2B5EF4-FFF2-40B4-BE49-F238E27FC236}">
                <a16:creationId xmlns:a16="http://schemas.microsoft.com/office/drawing/2014/main" id="{A6CCB885-7CBA-40DD-A53F-9A8E5B37AAD3}"/>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Tree>
    <p:extLst>
      <p:ext uri="{BB962C8B-B14F-4D97-AF65-F5344CB8AC3E}">
        <p14:creationId xmlns:p14="http://schemas.microsoft.com/office/powerpoint/2010/main" val="927138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70D9A9-C62F-4C81-8294-E5F8458D09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6F4D61-24D4-4892-A2A2-5EE510A1F507}"/>
              </a:ext>
            </a:extLst>
          </p:cNvPr>
          <p:cNvSpPr>
            <a:spLocks noGrp="1"/>
          </p:cNvSpPr>
          <p:nvPr>
            <p:ph type="ctrTitle"/>
          </p:nvPr>
        </p:nvSpPr>
        <p:spPr>
          <a:xfrm>
            <a:off x="1524000" y="4275859"/>
            <a:ext cx="9144000" cy="953140"/>
          </a:xfrm>
        </p:spPr>
        <p:txBody>
          <a:bodyPr anchor="b">
            <a:normAutofit/>
          </a:bodyPr>
          <a:lstStyle>
            <a:lvl1pPr algn="ctr">
              <a:defRPr sz="4800">
                <a:solidFill>
                  <a:srgbClr val="2D77BD"/>
                </a:solidFill>
                <a:latin typeface="GalanoGrotesqueAlt-Regular" panose="00000500000000000000" pitchFamily="50"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8C0BE21-02D2-4C21-A1FF-CDFD75C468F3}"/>
              </a:ext>
            </a:extLst>
          </p:cNvPr>
          <p:cNvSpPr>
            <a:spLocks noGrp="1"/>
          </p:cNvSpPr>
          <p:nvPr>
            <p:ph type="subTitle" idx="1"/>
          </p:nvPr>
        </p:nvSpPr>
        <p:spPr>
          <a:xfrm>
            <a:off x="1524000" y="5642264"/>
            <a:ext cx="9144000" cy="595418"/>
          </a:xfrm>
        </p:spPr>
        <p:txBody>
          <a:bodyPr/>
          <a:lstStyle>
            <a:lvl1pPr marL="0" indent="0" algn="ctr">
              <a:buNone/>
              <a:defRPr sz="2400">
                <a:solidFill>
                  <a:srgbClr val="9A306E"/>
                </a:solidFill>
                <a:latin typeface="GalanoGrotesqueAlt-Regular" panose="00000500000000000000" pitchFamily="50"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8998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8C26E-1A09-4299-B1B3-BD12153E6ED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56CC6F5-3CBB-43A0-A98B-6E7D962EF80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125FBC0-5876-4CE8-961D-712F79E03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24ED253-5DE2-4493-8034-9E706C281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630A9-CF5B-4C80-8B77-DB783B96E5F0}"/>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E47ABF02-DF49-4DD6-ADF4-9AFD53810EF2}"/>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42093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A close up of a toy&#10;&#10;Description automatically generated">
            <a:extLst>
              <a:ext uri="{FF2B5EF4-FFF2-40B4-BE49-F238E27FC236}">
                <a16:creationId xmlns:a16="http://schemas.microsoft.com/office/drawing/2014/main" id="{51C19A0E-A1C1-4022-9713-FBE7D016648D}"/>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8939"/>
          <a:stretch/>
        </p:blipFill>
        <p:spPr>
          <a:xfrm>
            <a:off x="0" y="0"/>
            <a:ext cx="12192000" cy="6244938"/>
          </a:xfrm>
          <a:prstGeom prst="rect">
            <a:avLst/>
          </a:prstGeom>
        </p:spPr>
      </p:pic>
      <p:sp>
        <p:nvSpPr>
          <p:cNvPr id="2" name="Title 1">
            <a:extLst>
              <a:ext uri="{FF2B5EF4-FFF2-40B4-BE49-F238E27FC236}">
                <a16:creationId xmlns:a16="http://schemas.microsoft.com/office/drawing/2014/main" id="{7F5F1D1A-92F2-4B88-8F63-C6CDD6A46CA2}"/>
              </a:ext>
            </a:extLst>
          </p:cNvPr>
          <p:cNvSpPr>
            <a:spLocks noGrp="1"/>
          </p:cNvSpPr>
          <p:nvPr>
            <p:ph type="title"/>
          </p:nvPr>
        </p:nvSpPr>
        <p:spPr>
          <a:xfrm>
            <a:off x="831850" y="2002631"/>
            <a:ext cx="10515600" cy="2852737"/>
          </a:xfrm>
        </p:spPr>
        <p:txBody>
          <a:bodyPr anchor="b"/>
          <a:lstStyle>
            <a:lvl1pPr>
              <a:defRPr sz="6000">
                <a:solidFill>
                  <a:srgbClr val="2D77BD"/>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A6FD8D41-D7F1-43F9-A445-2717F16C23BE}"/>
              </a:ext>
            </a:extLst>
          </p:cNvPr>
          <p:cNvSpPr>
            <a:spLocks noGrp="1"/>
          </p:cNvSpPr>
          <p:nvPr>
            <p:ph type="body" idx="1"/>
          </p:nvPr>
        </p:nvSpPr>
        <p:spPr>
          <a:xfrm>
            <a:off x="831850" y="4977245"/>
            <a:ext cx="10515600" cy="1112405"/>
          </a:xfrm>
        </p:spPr>
        <p:txBody>
          <a:bodyPr/>
          <a:lstStyle>
            <a:lvl1pPr marL="0" indent="0">
              <a:buNone/>
              <a:defRPr sz="2400">
                <a:solidFill>
                  <a:srgbClr val="9A306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73DEBAC7-8C3B-493E-8D0B-03355D761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B2B65-3717-4BF8-A15E-A30D664E9E29}"/>
              </a:ext>
            </a:extLst>
          </p:cNvPr>
          <p:cNvSpPr>
            <a:spLocks noGrp="1"/>
          </p:cNvSpPr>
          <p:nvPr>
            <p:ph type="sldNum" sz="quarter" idx="12"/>
          </p:nvPr>
        </p:nvSpPr>
        <p:spPr/>
        <p:txBody>
          <a:bodyPr/>
          <a:lstStyle/>
          <a:p>
            <a:fld id="{E11E23B1-B335-4698-8515-7FF0173313F1}" type="slidenum">
              <a:rPr lang="en-US" smtClean="0"/>
              <a:t>‹N°›</a:t>
            </a:fld>
            <a:endParaRPr lang="en-US"/>
          </a:p>
        </p:txBody>
      </p:sp>
    </p:spTree>
    <p:extLst>
      <p:ext uri="{BB962C8B-B14F-4D97-AF65-F5344CB8AC3E}">
        <p14:creationId xmlns:p14="http://schemas.microsoft.com/office/powerpoint/2010/main" val="26341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DE2FDA-D45D-4632-B836-925B872574D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E8E55DF5-4D88-4D30-ADE0-12E5209A3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8D883-5302-475E-BCCC-07D011EB9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37085B-B961-47DF-8C4D-59A56D174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DE4B736-72FB-4060-A17C-F6F59ADD2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D59132-4510-4448-A417-36284209ECB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5FBD16F5-F7AA-4364-BB67-AC59F908A615}"/>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2408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013E23-C567-444C-9AC3-0FA49BE348E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092A4CE5-1B48-4210-8F8F-366C430A52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E0E86F-F4CB-4406-B19A-E16F2CE88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5FD99-FA5A-4438-99D6-71EC8A0766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9EB3C-FB0E-4DF9-8D56-65AAACFC2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A098B-1590-4FB5-99CD-0C92FE5F5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23B10FE-B5E0-4A65-ACCB-CE4761842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5A34F-A532-46C6-B541-D764CF3E69C3}"/>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2" name="Rectangle 11">
            <a:extLst>
              <a:ext uri="{FF2B5EF4-FFF2-40B4-BE49-F238E27FC236}">
                <a16:creationId xmlns:a16="http://schemas.microsoft.com/office/drawing/2014/main" id="{879DEBB1-D3C9-45C4-8C93-FA67BD6C833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0115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6D7B80-7065-4DEB-9D68-AEBF9C97442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49BABDA-B794-4270-9B40-4A26A98F21A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7C3197F-61A7-4B93-81EC-5E1521BC7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7670D7-DEB2-4405-AB6B-A6550AEE0C88}"/>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8" name="Rectangle 7">
            <a:extLst>
              <a:ext uri="{FF2B5EF4-FFF2-40B4-BE49-F238E27FC236}">
                <a16:creationId xmlns:a16="http://schemas.microsoft.com/office/drawing/2014/main" id="{FCD4CA47-F988-4A0D-AE2D-F80A6E4CB35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285232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4AD16-DF9B-4489-AB2C-BDBB0B0C6E5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3" name="Footer Placeholder 2">
            <a:extLst>
              <a:ext uri="{FF2B5EF4-FFF2-40B4-BE49-F238E27FC236}">
                <a16:creationId xmlns:a16="http://schemas.microsoft.com/office/drawing/2014/main" id="{361EBE16-2454-4916-969E-8022C28E9C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035CB-C9CD-40F8-8D75-51954CC0E64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881318E6-7BA6-4FAC-90D7-A86C63ABA2E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6559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F10AC-1304-4B31-B2DF-9EA544F8C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33F6C91C-2FF3-4450-ADA6-53C1DF67C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endParaRPr lang="en-US" dirty="0"/>
          </a:p>
        </p:txBody>
      </p:sp>
      <p:sp>
        <p:nvSpPr>
          <p:cNvPr id="5" name="Footer Placeholder 4">
            <a:extLst>
              <a:ext uri="{FF2B5EF4-FFF2-40B4-BE49-F238E27FC236}">
                <a16:creationId xmlns:a16="http://schemas.microsoft.com/office/drawing/2014/main" id="{4671DE9A-497C-4C68-8F7F-D35AEDA69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4913C77A-2459-4E83-9F5C-FC26B385D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E11E23B1-B335-4698-8515-7FF0173313F1}" type="slidenum">
              <a:rPr lang="en-US" smtClean="0"/>
              <a:pPr/>
              <a:t>‹N°›</a:t>
            </a:fld>
            <a:endParaRPr lang="en-US"/>
          </a:p>
        </p:txBody>
      </p:sp>
      <p:sp>
        <p:nvSpPr>
          <p:cNvPr id="7" name="Date Placeholder 3">
            <a:extLst>
              <a:ext uri="{FF2B5EF4-FFF2-40B4-BE49-F238E27FC236}">
                <a16:creationId xmlns:a16="http://schemas.microsoft.com/office/drawing/2014/main" id="{7E1BE4A4-5A80-4543-AFCD-82BB1D75442F}"/>
              </a:ext>
            </a:extLst>
          </p:cNvPr>
          <p:cNvSpPr>
            <a:spLocks noGrp="1"/>
          </p:cNvSpPr>
          <p:nvPr>
            <p:ph type="dt" sz="half" idx="2"/>
          </p:nvPr>
        </p:nvSpPr>
        <p:spPr>
          <a:xfrm>
            <a:off x="838200" y="6356350"/>
            <a:ext cx="2743200" cy="365125"/>
          </a:xfrm>
          <a:prstGeom prst="rect">
            <a:avLst/>
          </a:prstGeom>
        </p:spPr>
        <p:txBody>
          <a:bodyPr/>
          <a:lstStyle>
            <a:lvl1pPr>
              <a:defRPr sz="1800">
                <a:solidFill>
                  <a:srgbClr val="2D77BD"/>
                </a:solidFill>
                <a:latin typeface="GalanoGrotesqueAlt-ExtraBold" panose="00000900000000000000" pitchFamily="50" charset="0"/>
              </a:defRPr>
            </a:lvl1pPr>
          </a:lstStyle>
          <a:p>
            <a:r>
              <a:rPr lang="en-US" dirty="0"/>
              <a:t>#VACD</a:t>
            </a:r>
          </a:p>
        </p:txBody>
      </p:sp>
    </p:spTree>
    <p:extLst>
      <p:ext uri="{BB962C8B-B14F-4D97-AF65-F5344CB8AC3E}">
        <p14:creationId xmlns:p14="http://schemas.microsoft.com/office/powerpoint/2010/main" val="243991323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Lst>
  <p:txStyles>
    <p:titleStyle>
      <a:lvl1pPr algn="l" defTabSz="914400" rtl="0" eaLnBrk="1" latinLnBrk="0" hangingPunct="1">
        <a:lnSpc>
          <a:spcPct val="90000"/>
        </a:lnSpc>
        <a:spcBef>
          <a:spcPct val="0"/>
        </a:spcBef>
        <a:buNone/>
        <a:defRPr sz="4400" kern="1200">
          <a:solidFill>
            <a:srgbClr val="2D77BD"/>
          </a:solidFill>
          <a:latin typeface="GalanoGrotesqueAlt-Regular" panose="00000500000000000000"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77BD"/>
          </a:solidFill>
          <a:latin typeface="GalanoGrotesqueAlt-Regular" panose="00000500000000000000"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77BD"/>
          </a:solidFill>
          <a:latin typeface="GalanoGrotesqueAlt-Regular" panose="00000500000000000000"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77BD"/>
          </a:solidFill>
          <a:latin typeface="GalanoGrotesqueAlt-Regular" panose="00000500000000000000"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emf"/><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0.png"/><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52.sv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5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53.png"/><Relationship Id="rId2" Type="http://schemas.openxmlformats.org/officeDocument/2006/relationships/notesSlide" Target="../notesSlides/notesSlide19.xml"/><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0.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19" Type="http://schemas.openxmlformats.org/officeDocument/2006/relationships/image" Target="../media/image73.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hyperlink" Target="https://www.microsoft.com/web/handlers/webpi.ashx?command=getinstallerredirect&amp;appid=MicrosoftAzure-ServiceFabric-VS2015" TargetMode="External"/><Relationship Id="rId4" Type="http://schemas.openxmlformats.org/officeDocument/2006/relationships/hyperlink" Target="https://www.microsoft.com/web/handlers/webpi.ashx?command=getinstallerredirect&amp;appid=MicrosoftAzure-ServiceFabric-CoreSD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didourebai@gmail.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www.linkedin.com/in/hamida-rebai-trabelsi-09b852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learning/l-essentiel-d-azure-service-fabric/"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hyperlink" Target="https://docs.microsoft.com/en-us/azure/service-fabric/service-fabric-tutorial-monitoring-aspnet" TargetMode="External"/><Relationship Id="rId5" Type="http://schemas.openxmlformats.org/officeDocument/2006/relationships/hyperlink" Target="https://docs.microsoft.com/en-us/azure/service-fabric/service-fabric-tutorial-deploy-app-to-party-cluster" TargetMode="External"/><Relationship Id="rId4" Type="http://schemas.openxmlformats.org/officeDocument/2006/relationships/hyperlink" Target="https://docs.microsoft.com/en-us/azure/service-fabric-mesh/service-fabric-mesh-quickstart-deploy-containe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F67C5-D392-42F9-A38B-27C266267721}"/>
              </a:ext>
            </a:extLst>
          </p:cNvPr>
          <p:cNvSpPr>
            <a:spLocks noGrp="1"/>
          </p:cNvSpPr>
          <p:nvPr>
            <p:ph type="ctrTitle"/>
          </p:nvPr>
        </p:nvSpPr>
        <p:spPr>
          <a:xfrm>
            <a:off x="600075" y="4275859"/>
            <a:ext cx="11077575" cy="953140"/>
          </a:xfrm>
        </p:spPr>
        <p:txBody>
          <a:bodyPr>
            <a:normAutofit fontScale="90000"/>
          </a:bodyPr>
          <a:lstStyle/>
          <a:p>
            <a:r>
              <a:rPr lang="en-US" dirty="0"/>
              <a:t>Containerize Microservices with Service Fabric</a:t>
            </a:r>
          </a:p>
        </p:txBody>
      </p:sp>
      <p:sp>
        <p:nvSpPr>
          <p:cNvPr id="5" name="Subtitle 4">
            <a:extLst>
              <a:ext uri="{FF2B5EF4-FFF2-40B4-BE49-F238E27FC236}">
                <a16:creationId xmlns:a16="http://schemas.microsoft.com/office/drawing/2014/main" id="{BF3F4CDF-FBAA-4801-92AF-7701B9D7D404}"/>
              </a:ext>
            </a:extLst>
          </p:cNvPr>
          <p:cNvSpPr>
            <a:spLocks noGrp="1"/>
          </p:cNvSpPr>
          <p:nvPr>
            <p:ph type="subTitle" idx="1"/>
          </p:nvPr>
        </p:nvSpPr>
        <p:spPr/>
        <p:txBody>
          <a:bodyPr/>
          <a:lstStyle/>
          <a:p>
            <a:r>
              <a:rPr lang="en-US" dirty="0"/>
              <a:t>Hamida REBAÏ</a:t>
            </a:r>
          </a:p>
        </p:txBody>
      </p:sp>
      <p:pic>
        <p:nvPicPr>
          <p:cNvPr id="2" name="Image 1">
            <a:extLst>
              <a:ext uri="{FF2B5EF4-FFF2-40B4-BE49-F238E27FC236}">
                <a16:creationId xmlns:a16="http://schemas.microsoft.com/office/drawing/2014/main" id="{AEF8D489-4FC9-4BA2-95BC-9B24BE15BC6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892989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pic>
        <p:nvPicPr>
          <p:cNvPr id="57" name="Image 56">
            <a:extLst>
              <a:ext uri="{FF2B5EF4-FFF2-40B4-BE49-F238E27FC236}">
                <a16:creationId xmlns:a16="http://schemas.microsoft.com/office/drawing/2014/main" id="{45C713A3-8B14-44DA-B882-4421EB8FA3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11369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Benefits of Microservices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spTree>
    <p:extLst>
      <p:ext uri="{BB962C8B-B14F-4D97-AF65-F5344CB8AC3E}">
        <p14:creationId xmlns:p14="http://schemas.microsoft.com/office/powerpoint/2010/main" val="27561147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BBECC-7FAB-4DFA-8F1F-585DF7F2FBE4}"/>
              </a:ext>
            </a:extLst>
          </p:cNvPr>
          <p:cNvSpPr txBox="1"/>
          <p:nvPr/>
        </p:nvSpPr>
        <p:spPr>
          <a:xfrm>
            <a:off x="2011162" y="1597196"/>
            <a:ext cx="151074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Optimizing</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for microservice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development</a:t>
            </a:r>
          </a:p>
        </p:txBody>
      </p:sp>
      <p:sp>
        <p:nvSpPr>
          <p:cNvPr id="7" name="TextBox 6">
            <a:extLst>
              <a:ext uri="{FF2B5EF4-FFF2-40B4-BE49-F238E27FC236}">
                <a16:creationId xmlns:a16="http://schemas.microsoft.com/office/drawing/2014/main" id="{EA5DEA31-A90A-433C-9BA6-CF2AC1EE98FE}"/>
              </a:ext>
            </a:extLst>
          </p:cNvPr>
          <p:cNvSpPr txBox="1"/>
          <p:nvPr/>
        </p:nvSpPr>
        <p:spPr>
          <a:xfrm>
            <a:off x="3692847" y="5782490"/>
            <a:ext cx="2153480"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Tracking multiple deployment pipelines while maintaining agile updates</a:t>
            </a:r>
          </a:p>
        </p:txBody>
      </p:sp>
      <p:sp>
        <p:nvSpPr>
          <p:cNvPr id="8" name="TextBox 7">
            <a:extLst>
              <a:ext uri="{FF2B5EF4-FFF2-40B4-BE49-F238E27FC236}">
                <a16:creationId xmlns:a16="http://schemas.microsoft.com/office/drawing/2014/main" id="{ECCA5A76-9A43-4A4C-A7F1-6A4E63C7FC74}"/>
              </a:ext>
            </a:extLst>
          </p:cNvPr>
          <p:cNvSpPr txBox="1"/>
          <p:nvPr/>
        </p:nvSpPr>
        <p:spPr>
          <a:xfrm>
            <a:off x="8180543" y="1395491"/>
            <a:ext cx="200107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Focusing on business logic instead of microservice platform maintenance </a:t>
            </a:r>
          </a:p>
        </p:txBody>
      </p:sp>
      <p:sp>
        <p:nvSpPr>
          <p:cNvPr id="9" name="TextBox 8">
            <a:extLst>
              <a:ext uri="{FF2B5EF4-FFF2-40B4-BE49-F238E27FC236}">
                <a16:creationId xmlns:a16="http://schemas.microsoft.com/office/drawing/2014/main" id="{8A44DE85-9764-44EA-8D94-B5F82373C65C}"/>
              </a:ext>
            </a:extLst>
          </p:cNvPr>
          <p:cNvSpPr txBox="1"/>
          <p:nvPr/>
        </p:nvSpPr>
        <p:spPr>
          <a:xfrm>
            <a:off x="972366" y="3903076"/>
            <a:ext cx="225483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Dealing with the complexity </a:t>
            </a:r>
            <a:br>
              <a:rPr lang="en-US" sz="1400">
                <a:solidFill>
                  <a:schemeClr val="tx1">
                    <a:lumMod val="65000"/>
                    <a:lumOff val="35000"/>
                  </a:schemeClr>
                </a:solidFill>
                <a:latin typeface="+mj-lt"/>
                <a:cs typeface="Segoe UI Semibold" panose="020B0702040204020203" pitchFamily="34" charset="0"/>
              </a:rPr>
            </a:br>
            <a:r>
              <a:rPr lang="en-US" sz="1400">
                <a:solidFill>
                  <a:schemeClr val="tx1">
                    <a:lumMod val="65000"/>
                    <a:lumOff val="35000"/>
                  </a:schemeClr>
                </a:solidFill>
                <a:latin typeface="+mj-lt"/>
                <a:cs typeface="Segoe UI Semibold" panose="020B0702040204020203" pitchFamily="34" charset="0"/>
              </a:rPr>
              <a:t>of network communications </a:t>
            </a:r>
          </a:p>
        </p:txBody>
      </p:sp>
      <p:sp>
        <p:nvSpPr>
          <p:cNvPr id="10" name="TextBox 9">
            <a:extLst>
              <a:ext uri="{FF2B5EF4-FFF2-40B4-BE49-F238E27FC236}">
                <a16:creationId xmlns:a16="http://schemas.microsoft.com/office/drawing/2014/main" id="{24F81B57-DF38-4730-A5CE-1E115068731B}"/>
              </a:ext>
            </a:extLst>
          </p:cNvPr>
          <p:cNvSpPr txBox="1"/>
          <p:nvPr/>
        </p:nvSpPr>
        <p:spPr>
          <a:xfrm>
            <a:off x="4148748" y="2604374"/>
            <a:ext cx="225483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Monitoring and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governance at overarching and granular levels</a:t>
            </a:r>
          </a:p>
        </p:txBody>
      </p:sp>
      <p:sp>
        <p:nvSpPr>
          <p:cNvPr id="11" name="TextBox 10">
            <a:extLst>
              <a:ext uri="{FF2B5EF4-FFF2-40B4-BE49-F238E27FC236}">
                <a16:creationId xmlns:a16="http://schemas.microsoft.com/office/drawing/2014/main" id="{49147404-2417-4B67-98D1-A294D804D060}"/>
              </a:ext>
            </a:extLst>
          </p:cNvPr>
          <p:cNvSpPr txBox="1"/>
          <p:nvPr/>
        </p:nvSpPr>
        <p:spPr>
          <a:xfrm>
            <a:off x="6053746" y="4101858"/>
            <a:ext cx="2003576"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Achieving reliable state and data consistency without latency issues</a:t>
            </a:r>
          </a:p>
        </p:txBody>
      </p:sp>
      <p:sp>
        <p:nvSpPr>
          <p:cNvPr id="12" name="TextBox 11">
            <a:extLst>
              <a:ext uri="{FF2B5EF4-FFF2-40B4-BE49-F238E27FC236}">
                <a16:creationId xmlns:a16="http://schemas.microsoft.com/office/drawing/2014/main" id="{6EF5D963-F339-4476-9114-F7716855F269}"/>
              </a:ext>
            </a:extLst>
          </p:cNvPr>
          <p:cNvSpPr txBox="1"/>
          <p:nvPr/>
        </p:nvSpPr>
        <p:spPr>
          <a:xfrm>
            <a:off x="9154082" y="3487337"/>
            <a:ext cx="1447657"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Running highly secure applications at scale</a:t>
            </a:r>
          </a:p>
        </p:txBody>
      </p:sp>
      <p:cxnSp>
        <p:nvCxnSpPr>
          <p:cNvPr id="28" name="Straight Connector 27">
            <a:extLst>
              <a:ext uri="{FF2B5EF4-FFF2-40B4-BE49-F238E27FC236}">
                <a16:creationId xmlns:a16="http://schemas.microsoft.com/office/drawing/2014/main" id="{EE1BCED4-14E9-4827-9F1D-545B01CE3643}"/>
              </a:ext>
            </a:extLst>
          </p:cNvPr>
          <p:cNvCxnSpPr>
            <a:cxnSpLocks/>
            <a:stCxn id="27" idx="5"/>
          </p:cNvCxnSpPr>
          <p:nvPr/>
        </p:nvCxnSpPr>
        <p:spPr>
          <a:xfrm flipV="1">
            <a:off x="1792438" y="1771274"/>
            <a:ext cx="324741" cy="16606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22EE6-86CD-4E03-9714-06C1B2FB4A12}"/>
              </a:ext>
            </a:extLst>
          </p:cNvPr>
          <p:cNvCxnSpPr>
            <a:cxnSpLocks/>
            <a:endCxn id="32" idx="2"/>
          </p:cNvCxnSpPr>
          <p:nvPr/>
        </p:nvCxnSpPr>
        <p:spPr>
          <a:xfrm flipV="1">
            <a:off x="3458817" y="1917456"/>
            <a:ext cx="308330" cy="23813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39" name="Hexagon 38">
            <a:extLst>
              <a:ext uri="{FF2B5EF4-FFF2-40B4-BE49-F238E27FC236}">
                <a16:creationId xmlns:a16="http://schemas.microsoft.com/office/drawing/2014/main" id="{FAE7724E-272F-44BE-BA22-B3124D48FD5A}"/>
              </a:ext>
            </a:extLst>
          </p:cNvPr>
          <p:cNvSpPr/>
          <p:nvPr/>
        </p:nvSpPr>
        <p:spPr>
          <a:xfrm>
            <a:off x="3225462" y="4309473"/>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8FD780C-77C9-40EA-B6DD-6F163F36FDCA}"/>
              </a:ext>
            </a:extLst>
          </p:cNvPr>
          <p:cNvCxnSpPr>
            <a:cxnSpLocks/>
            <a:endCxn id="46" idx="2"/>
          </p:cNvCxnSpPr>
          <p:nvPr/>
        </p:nvCxnSpPr>
        <p:spPr>
          <a:xfrm flipV="1">
            <a:off x="5671930" y="1690094"/>
            <a:ext cx="436203" cy="75704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DA5BBF-8CCA-4C99-BA45-3864276F2E16}"/>
              </a:ext>
            </a:extLst>
          </p:cNvPr>
          <p:cNvCxnSpPr>
            <a:cxnSpLocks/>
            <a:stCxn id="45" idx="1"/>
          </p:cNvCxnSpPr>
          <p:nvPr/>
        </p:nvCxnSpPr>
        <p:spPr>
          <a:xfrm>
            <a:off x="5066121" y="2336185"/>
            <a:ext cx="210047" cy="18630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E916A-AF10-4488-B597-83374EB8487C}"/>
              </a:ext>
            </a:extLst>
          </p:cNvPr>
          <p:cNvCxnSpPr>
            <a:cxnSpLocks/>
            <a:stCxn id="48" idx="3"/>
          </p:cNvCxnSpPr>
          <p:nvPr/>
        </p:nvCxnSpPr>
        <p:spPr>
          <a:xfrm flipH="1">
            <a:off x="6417236" y="2927540"/>
            <a:ext cx="284252"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91875-B36D-42C0-AB2D-1513C7406ACA}"/>
              </a:ext>
            </a:extLst>
          </p:cNvPr>
          <p:cNvCxnSpPr>
            <a:cxnSpLocks/>
            <a:endCxn id="50" idx="4"/>
          </p:cNvCxnSpPr>
          <p:nvPr/>
        </p:nvCxnSpPr>
        <p:spPr>
          <a:xfrm>
            <a:off x="4573578" y="3341360"/>
            <a:ext cx="226346" cy="2571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6DEEFB-6BBF-42B2-85B8-35F2B7B9F18C}"/>
              </a:ext>
            </a:extLst>
          </p:cNvPr>
          <p:cNvCxnSpPr>
            <a:cxnSpLocks/>
            <a:stCxn id="39" idx="2"/>
            <a:endCxn id="40" idx="5"/>
          </p:cNvCxnSpPr>
          <p:nvPr/>
        </p:nvCxnSpPr>
        <p:spPr>
          <a:xfrm flipH="1">
            <a:off x="2690273" y="4991960"/>
            <a:ext cx="705811" cy="2448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9B3CF2-B838-4DD4-9547-3A09F52330F9}"/>
              </a:ext>
            </a:extLst>
          </p:cNvPr>
          <p:cNvCxnSpPr>
            <a:cxnSpLocks/>
            <a:endCxn id="38" idx="2"/>
          </p:cNvCxnSpPr>
          <p:nvPr/>
        </p:nvCxnSpPr>
        <p:spPr>
          <a:xfrm flipV="1">
            <a:off x="2478157" y="3765683"/>
            <a:ext cx="98891" cy="9943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F76594-5CDD-4817-A35B-106CD9F2B4D0}"/>
              </a:ext>
            </a:extLst>
          </p:cNvPr>
          <p:cNvCxnSpPr>
            <a:cxnSpLocks/>
            <a:stCxn id="44" idx="0"/>
          </p:cNvCxnSpPr>
          <p:nvPr/>
        </p:nvCxnSpPr>
        <p:spPr>
          <a:xfrm>
            <a:off x="1401622" y="3232433"/>
            <a:ext cx="551586" cy="54565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49DEA9-F826-4EBD-9648-B70540C5EDE9}"/>
              </a:ext>
            </a:extLst>
          </p:cNvPr>
          <p:cNvCxnSpPr>
            <a:cxnSpLocks/>
            <a:stCxn id="43" idx="0"/>
          </p:cNvCxnSpPr>
          <p:nvPr/>
        </p:nvCxnSpPr>
        <p:spPr>
          <a:xfrm flipV="1">
            <a:off x="1236960" y="4610603"/>
            <a:ext cx="511532" cy="409590"/>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1FA534-3EB6-4BF5-B055-E6463C67C23F}"/>
              </a:ext>
            </a:extLst>
          </p:cNvPr>
          <p:cNvCxnSpPr>
            <a:cxnSpLocks/>
            <a:endCxn id="39" idx="3"/>
          </p:cNvCxnSpPr>
          <p:nvPr/>
        </p:nvCxnSpPr>
        <p:spPr>
          <a:xfrm>
            <a:off x="2935847" y="4542363"/>
            <a:ext cx="289615" cy="108354"/>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82" name="Hexagon 81">
            <a:extLst>
              <a:ext uri="{FF2B5EF4-FFF2-40B4-BE49-F238E27FC236}">
                <a16:creationId xmlns:a16="http://schemas.microsoft.com/office/drawing/2014/main" id="{400712E0-DFC8-4EB1-8141-BDE9AC862724}"/>
              </a:ext>
            </a:extLst>
          </p:cNvPr>
          <p:cNvSpPr/>
          <p:nvPr/>
        </p:nvSpPr>
        <p:spPr>
          <a:xfrm>
            <a:off x="2489961" y="602986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0CA11912-885B-44EF-94BE-0FC229CEC9A9}"/>
              </a:ext>
            </a:extLst>
          </p:cNvPr>
          <p:cNvCxnSpPr>
            <a:cxnSpLocks/>
            <a:stCxn id="82" idx="0"/>
          </p:cNvCxnSpPr>
          <p:nvPr/>
        </p:nvCxnSpPr>
        <p:spPr>
          <a:xfrm flipV="1">
            <a:off x="3281646" y="6294500"/>
            <a:ext cx="364676" cy="7660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32F1E4-ECBA-4531-AB42-5EBAD7D211F5}"/>
              </a:ext>
            </a:extLst>
          </p:cNvPr>
          <p:cNvCxnSpPr>
            <a:cxnSpLocks/>
            <a:stCxn id="7" idx="0"/>
            <a:endCxn id="83" idx="2"/>
          </p:cNvCxnSpPr>
          <p:nvPr/>
        </p:nvCxnSpPr>
        <p:spPr>
          <a:xfrm flipV="1">
            <a:off x="4769587" y="5413833"/>
            <a:ext cx="398625" cy="36865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B56AD6-B356-48AD-8466-455691FDAF42}"/>
              </a:ext>
            </a:extLst>
          </p:cNvPr>
          <p:cNvCxnSpPr>
            <a:cxnSpLocks/>
            <a:endCxn id="84" idx="2"/>
          </p:cNvCxnSpPr>
          <p:nvPr/>
        </p:nvCxnSpPr>
        <p:spPr>
          <a:xfrm flipV="1">
            <a:off x="5961295" y="5962019"/>
            <a:ext cx="328308" cy="132708"/>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99" name="Hexagon 98">
            <a:extLst>
              <a:ext uri="{FF2B5EF4-FFF2-40B4-BE49-F238E27FC236}">
                <a16:creationId xmlns:a16="http://schemas.microsoft.com/office/drawing/2014/main" id="{7A766B31-DD3F-4A9D-87C2-B91248A2174E}"/>
              </a:ext>
            </a:extLst>
          </p:cNvPr>
          <p:cNvSpPr/>
          <p:nvPr/>
        </p:nvSpPr>
        <p:spPr>
          <a:xfrm>
            <a:off x="7349758" y="519984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Connector 99">
            <a:extLst>
              <a:ext uri="{FF2B5EF4-FFF2-40B4-BE49-F238E27FC236}">
                <a16:creationId xmlns:a16="http://schemas.microsoft.com/office/drawing/2014/main" id="{A003B586-8222-497C-B5E0-6F324B696471}"/>
              </a:ext>
            </a:extLst>
          </p:cNvPr>
          <p:cNvCxnSpPr>
            <a:cxnSpLocks/>
            <a:stCxn id="98" idx="3"/>
          </p:cNvCxnSpPr>
          <p:nvPr/>
        </p:nvCxnSpPr>
        <p:spPr>
          <a:xfrm flipH="1">
            <a:off x="6757221" y="3559886"/>
            <a:ext cx="754034" cy="47751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9FED09-718D-4458-888D-5F3894633FB6}"/>
              </a:ext>
            </a:extLst>
          </p:cNvPr>
          <p:cNvCxnSpPr>
            <a:cxnSpLocks/>
            <a:stCxn id="99" idx="5"/>
          </p:cNvCxnSpPr>
          <p:nvPr/>
        </p:nvCxnSpPr>
        <p:spPr>
          <a:xfrm flipH="1" flipV="1">
            <a:off x="7849041" y="4774375"/>
            <a:ext cx="121780" cy="4254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08" name="Hexagon 107">
            <a:extLst>
              <a:ext uri="{FF2B5EF4-FFF2-40B4-BE49-F238E27FC236}">
                <a16:creationId xmlns:a16="http://schemas.microsoft.com/office/drawing/2014/main" id="{99D0FCC2-D00B-4F19-9920-6BCE4E5E5A49}"/>
              </a:ext>
            </a:extLst>
          </p:cNvPr>
          <p:cNvSpPr/>
          <p:nvPr/>
        </p:nvSpPr>
        <p:spPr>
          <a:xfrm>
            <a:off x="10243082" y="1805044"/>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63D0832-2820-4A68-9E08-C6F14B5DCA11}"/>
              </a:ext>
            </a:extLst>
          </p:cNvPr>
          <p:cNvCxnSpPr>
            <a:cxnSpLocks/>
            <a:stCxn id="8" idx="1"/>
            <a:endCxn id="106" idx="0"/>
          </p:cNvCxnSpPr>
          <p:nvPr/>
        </p:nvCxnSpPr>
        <p:spPr>
          <a:xfrm flipH="1">
            <a:off x="7986766" y="1718657"/>
            <a:ext cx="193777"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58F2ED-1C64-4042-AC28-7354F824B4D2}"/>
              </a:ext>
            </a:extLst>
          </p:cNvPr>
          <p:cNvCxnSpPr>
            <a:cxnSpLocks/>
            <a:stCxn id="110" idx="4"/>
          </p:cNvCxnSpPr>
          <p:nvPr/>
        </p:nvCxnSpPr>
        <p:spPr>
          <a:xfrm flipH="1" flipV="1">
            <a:off x="8831681" y="2099414"/>
            <a:ext cx="358276" cy="406218"/>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66F229-DA6E-4DAD-B9EE-246D7BC1DB92}"/>
              </a:ext>
            </a:extLst>
          </p:cNvPr>
          <p:cNvCxnSpPr>
            <a:cxnSpLocks/>
            <a:stCxn id="108" idx="4"/>
            <a:endCxn id="8" idx="3"/>
          </p:cNvCxnSpPr>
          <p:nvPr/>
        </p:nvCxnSpPr>
        <p:spPr>
          <a:xfrm flipH="1" flipV="1">
            <a:off x="10181622" y="1718657"/>
            <a:ext cx="232082" cy="8638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1DE12C-0E08-4997-9308-B14D6B39F857}"/>
              </a:ext>
            </a:extLst>
          </p:cNvPr>
          <p:cNvCxnSpPr>
            <a:cxnSpLocks/>
            <a:stCxn id="107" idx="3"/>
          </p:cNvCxnSpPr>
          <p:nvPr/>
        </p:nvCxnSpPr>
        <p:spPr>
          <a:xfrm flipH="1">
            <a:off x="9137645" y="729361"/>
            <a:ext cx="796358" cy="48252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0B2E28-23A4-4061-954E-2716EC8A9B67}"/>
              </a:ext>
            </a:extLst>
          </p:cNvPr>
          <p:cNvCxnSpPr>
            <a:cxnSpLocks/>
            <a:stCxn id="109" idx="4"/>
            <a:endCxn id="108" idx="1"/>
          </p:cNvCxnSpPr>
          <p:nvPr/>
        </p:nvCxnSpPr>
        <p:spPr>
          <a:xfrm flipH="1" flipV="1">
            <a:off x="10864145" y="2487531"/>
            <a:ext cx="261518" cy="11135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56FC01-473A-4679-A910-23C8F13CBAD5}"/>
              </a:ext>
            </a:extLst>
          </p:cNvPr>
          <p:cNvCxnSpPr>
            <a:cxnSpLocks/>
            <a:stCxn id="112" idx="4"/>
          </p:cNvCxnSpPr>
          <p:nvPr/>
        </p:nvCxnSpPr>
        <p:spPr>
          <a:xfrm flipH="1" flipV="1">
            <a:off x="10251048" y="4173875"/>
            <a:ext cx="376474" cy="77926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26DC355-4043-4CD7-9F0B-996BB3EBE444}"/>
              </a:ext>
            </a:extLst>
          </p:cNvPr>
          <p:cNvCxnSpPr>
            <a:cxnSpLocks/>
            <a:endCxn id="109" idx="2"/>
          </p:cNvCxnSpPr>
          <p:nvPr/>
        </p:nvCxnSpPr>
        <p:spPr>
          <a:xfrm flipV="1">
            <a:off x="10760765" y="3281377"/>
            <a:ext cx="364898" cy="424717"/>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CC51E8-C964-44DE-BA41-B8147A390391}"/>
              </a:ext>
            </a:extLst>
          </p:cNvPr>
          <p:cNvCxnSpPr>
            <a:cxnSpLocks/>
            <a:endCxn id="111" idx="5"/>
          </p:cNvCxnSpPr>
          <p:nvPr/>
        </p:nvCxnSpPr>
        <p:spPr>
          <a:xfrm flipH="1">
            <a:off x="9137706" y="4090407"/>
            <a:ext cx="311094" cy="28724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3CAFFBB-5D3C-4E16-AE23-B18A87720425}"/>
              </a:ext>
            </a:extLst>
          </p:cNvPr>
          <p:cNvCxnSpPr>
            <a:cxnSpLocks/>
            <a:stCxn id="48" idx="0"/>
            <a:endCxn id="98" idx="4"/>
          </p:cNvCxnSpPr>
          <p:nvPr/>
        </p:nvCxnSpPr>
        <p:spPr>
          <a:xfrm>
            <a:off x="7493173" y="2927540"/>
            <a:ext cx="188704" cy="29110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0E6CB3-C670-42E7-8320-95A5D44E8B6E}"/>
              </a:ext>
            </a:extLst>
          </p:cNvPr>
          <p:cNvCxnSpPr>
            <a:cxnSpLocks/>
            <a:stCxn id="38" idx="4"/>
            <a:endCxn id="27" idx="1"/>
          </p:cNvCxnSpPr>
          <p:nvPr/>
        </p:nvCxnSpPr>
        <p:spPr>
          <a:xfrm flipH="1" flipV="1">
            <a:off x="1792438" y="2619823"/>
            <a:ext cx="784610" cy="463373"/>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BF19AC-EE9D-476D-84E0-3962A2644103}"/>
              </a:ext>
            </a:extLst>
          </p:cNvPr>
          <p:cNvGrpSpPr/>
          <p:nvPr/>
        </p:nvGrpSpPr>
        <p:grpSpPr>
          <a:xfrm>
            <a:off x="2069210" y="5236827"/>
            <a:ext cx="791685" cy="682487"/>
            <a:chOff x="2069210" y="5029307"/>
            <a:chExt cx="791685" cy="682487"/>
          </a:xfrm>
        </p:grpSpPr>
        <p:sp>
          <p:nvSpPr>
            <p:cNvPr id="40" name="Hexagon 39">
              <a:extLst>
                <a:ext uri="{FF2B5EF4-FFF2-40B4-BE49-F238E27FC236}">
                  <a16:creationId xmlns:a16="http://schemas.microsoft.com/office/drawing/2014/main" id="{CF95ECBA-2383-49B4-82EF-8814CBC5D6AB}"/>
                </a:ext>
              </a:extLst>
            </p:cNvPr>
            <p:cNvSpPr/>
            <p:nvPr/>
          </p:nvSpPr>
          <p:spPr>
            <a:xfrm>
              <a:off x="2069210" y="5029307"/>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485D9CEC-D580-47AB-854C-013BF877C98A}"/>
                </a:ext>
              </a:extLst>
            </p:cNvPr>
            <p:cNvGrpSpPr/>
            <p:nvPr/>
          </p:nvGrpSpPr>
          <p:grpSpPr>
            <a:xfrm>
              <a:off x="2254144" y="5204566"/>
              <a:ext cx="421817" cy="331969"/>
              <a:chOff x="1200453" y="4307032"/>
              <a:chExt cx="421817" cy="331969"/>
            </a:xfrm>
          </p:grpSpPr>
          <p:sp>
            <p:nvSpPr>
              <p:cNvPr id="146" name="TextBox 145">
                <a:extLst>
                  <a:ext uri="{FF2B5EF4-FFF2-40B4-BE49-F238E27FC236}">
                    <a16:creationId xmlns:a16="http://schemas.microsoft.com/office/drawing/2014/main" id="{E0FDAAAB-0549-4A65-9D4B-A3144879622E}"/>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7" name="Freeform 127">
                <a:extLst>
                  <a:ext uri="{FF2B5EF4-FFF2-40B4-BE49-F238E27FC236}">
                    <a16:creationId xmlns:a16="http://schemas.microsoft.com/office/drawing/2014/main" id="{7768406B-F226-4502-AFD6-4AE93FDB8C41}"/>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2E6BFC74-A5A8-437D-947C-6AAE8F410318}"/>
              </a:ext>
            </a:extLst>
          </p:cNvPr>
          <p:cNvGrpSpPr/>
          <p:nvPr/>
        </p:nvGrpSpPr>
        <p:grpSpPr>
          <a:xfrm>
            <a:off x="2406426" y="3083196"/>
            <a:ext cx="791685" cy="682487"/>
            <a:chOff x="2406426" y="2875676"/>
            <a:chExt cx="791685" cy="682487"/>
          </a:xfrm>
        </p:grpSpPr>
        <p:sp>
          <p:nvSpPr>
            <p:cNvPr id="38" name="Hexagon 37">
              <a:extLst>
                <a:ext uri="{FF2B5EF4-FFF2-40B4-BE49-F238E27FC236}">
                  <a16:creationId xmlns:a16="http://schemas.microsoft.com/office/drawing/2014/main" id="{56F5988B-8D56-4909-9B3F-5FD2DAC204EC}"/>
                </a:ext>
              </a:extLst>
            </p:cNvPr>
            <p:cNvSpPr/>
            <p:nvPr/>
          </p:nvSpPr>
          <p:spPr>
            <a:xfrm>
              <a:off x="2406426" y="28756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1E8BC47-71BF-4DCD-A58A-4F9E487208C4}"/>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3CB8E57C-712C-4BC4-B917-20E23071D0EB}"/>
              </a:ext>
            </a:extLst>
          </p:cNvPr>
          <p:cNvGrpSpPr/>
          <p:nvPr/>
        </p:nvGrpSpPr>
        <p:grpSpPr>
          <a:xfrm>
            <a:off x="8516643" y="4377652"/>
            <a:ext cx="791685" cy="682487"/>
            <a:chOff x="8516643" y="4170132"/>
            <a:chExt cx="791685" cy="682487"/>
          </a:xfrm>
        </p:grpSpPr>
        <p:sp>
          <p:nvSpPr>
            <p:cNvPr id="111" name="Hexagon 110">
              <a:extLst>
                <a:ext uri="{FF2B5EF4-FFF2-40B4-BE49-F238E27FC236}">
                  <a16:creationId xmlns:a16="http://schemas.microsoft.com/office/drawing/2014/main" id="{A0FD2D52-D70B-48B3-AAE9-8CFFD6F1B3D8}"/>
                </a:ext>
              </a:extLst>
            </p:cNvPr>
            <p:cNvSpPr/>
            <p:nvPr/>
          </p:nvSpPr>
          <p:spPr>
            <a:xfrm>
              <a:off x="8516643" y="417013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C47DD85-AE83-4819-BB7B-176DC4728B6A}"/>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27" name="Hexagon 26">
            <a:extLst>
              <a:ext uri="{FF2B5EF4-FFF2-40B4-BE49-F238E27FC236}">
                <a16:creationId xmlns:a16="http://schemas.microsoft.com/office/drawing/2014/main" id="{5F3E9918-449F-442B-939A-717DE2CEC768}"/>
              </a:ext>
            </a:extLst>
          </p:cNvPr>
          <p:cNvSpPr/>
          <p:nvPr/>
        </p:nvSpPr>
        <p:spPr>
          <a:xfrm>
            <a:off x="1171375" y="1937336"/>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C20DF9A3-F953-42EB-850D-58ECE9018E0C}"/>
              </a:ext>
            </a:extLst>
          </p:cNvPr>
          <p:cNvGrpSpPr/>
          <p:nvPr/>
        </p:nvGrpSpPr>
        <p:grpSpPr>
          <a:xfrm>
            <a:off x="9934003" y="388117"/>
            <a:ext cx="791685" cy="682487"/>
            <a:chOff x="10430688" y="262913"/>
            <a:chExt cx="791685" cy="682487"/>
          </a:xfrm>
        </p:grpSpPr>
        <p:sp>
          <p:nvSpPr>
            <p:cNvPr id="107" name="Hexagon 106">
              <a:extLst>
                <a:ext uri="{FF2B5EF4-FFF2-40B4-BE49-F238E27FC236}">
                  <a16:creationId xmlns:a16="http://schemas.microsoft.com/office/drawing/2014/main" id="{DFE4EB6F-0DC6-4D15-96AD-C4935AE25702}"/>
                </a:ext>
              </a:extLst>
            </p:cNvPr>
            <p:cNvSpPr/>
            <p:nvPr/>
          </p:nvSpPr>
          <p:spPr>
            <a:xfrm>
              <a:off x="10430688" y="26291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755C8BF6-198B-450B-97BB-6B9899733215}"/>
                </a:ext>
              </a:extLst>
            </p:cNvPr>
            <p:cNvGrpSpPr/>
            <p:nvPr/>
          </p:nvGrpSpPr>
          <p:grpSpPr>
            <a:xfrm>
              <a:off x="10646269" y="409293"/>
              <a:ext cx="360522" cy="389726"/>
              <a:chOff x="528732" y="3883901"/>
              <a:chExt cx="360522" cy="389726"/>
            </a:xfrm>
          </p:grpSpPr>
          <p:sp>
            <p:nvSpPr>
              <p:cNvPr id="156" name="Freeform: Shape 155">
                <a:extLst>
                  <a:ext uri="{FF2B5EF4-FFF2-40B4-BE49-F238E27FC236}">
                    <a16:creationId xmlns:a16="http://schemas.microsoft.com/office/drawing/2014/main" id="{4B06E715-394F-4B87-9729-FA650D5B43B1}"/>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E6D7BCD-BC49-4F54-AF7E-E2A888D7CE00}"/>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0" name="Hexagon 109">
            <a:extLst>
              <a:ext uri="{FF2B5EF4-FFF2-40B4-BE49-F238E27FC236}">
                <a16:creationId xmlns:a16="http://schemas.microsoft.com/office/drawing/2014/main" id="{758FF9D2-3CB9-4124-80A1-33EC1BE83E90}"/>
              </a:ext>
            </a:extLst>
          </p:cNvPr>
          <p:cNvSpPr/>
          <p:nvPr/>
        </p:nvSpPr>
        <p:spPr>
          <a:xfrm>
            <a:off x="9019335" y="250563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72A8E8EE-E7A0-4EBF-B6E5-5F812AFFD127}"/>
              </a:ext>
            </a:extLst>
          </p:cNvPr>
          <p:cNvGrpSpPr/>
          <p:nvPr/>
        </p:nvGrpSpPr>
        <p:grpSpPr>
          <a:xfrm>
            <a:off x="4997590" y="4731346"/>
            <a:ext cx="791685" cy="682487"/>
            <a:chOff x="4783581" y="4718376"/>
            <a:chExt cx="791685" cy="682487"/>
          </a:xfrm>
        </p:grpSpPr>
        <p:sp>
          <p:nvSpPr>
            <p:cNvPr id="83" name="Hexagon 82">
              <a:extLst>
                <a:ext uri="{FF2B5EF4-FFF2-40B4-BE49-F238E27FC236}">
                  <a16:creationId xmlns:a16="http://schemas.microsoft.com/office/drawing/2014/main" id="{293C3F71-B3EC-44E7-9C92-211A618D820F}"/>
                </a:ext>
              </a:extLst>
            </p:cNvPr>
            <p:cNvSpPr/>
            <p:nvPr/>
          </p:nvSpPr>
          <p:spPr>
            <a:xfrm>
              <a:off x="4783581" y="47183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596CA9D-7B6B-45CB-AA95-1A4F86B8BA29}"/>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46" name="Hexagon 45">
            <a:extLst>
              <a:ext uri="{FF2B5EF4-FFF2-40B4-BE49-F238E27FC236}">
                <a16:creationId xmlns:a16="http://schemas.microsoft.com/office/drawing/2014/main" id="{97E6EA4F-F199-4A8D-84D3-F42325209516}"/>
              </a:ext>
            </a:extLst>
          </p:cNvPr>
          <p:cNvSpPr/>
          <p:nvPr/>
        </p:nvSpPr>
        <p:spPr>
          <a:xfrm>
            <a:off x="5937511" y="1007607"/>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0BD3793F-7A93-4287-AD55-0AAF1F7BF7D6}"/>
              </a:ext>
            </a:extLst>
          </p:cNvPr>
          <p:cNvGrpSpPr/>
          <p:nvPr/>
        </p:nvGrpSpPr>
        <p:grpSpPr>
          <a:xfrm>
            <a:off x="10955041" y="2598890"/>
            <a:ext cx="791685" cy="682487"/>
            <a:chOff x="10955041" y="2391370"/>
            <a:chExt cx="791685" cy="682487"/>
          </a:xfrm>
        </p:grpSpPr>
        <p:sp>
          <p:nvSpPr>
            <p:cNvPr id="109" name="Hexagon 108">
              <a:extLst>
                <a:ext uri="{FF2B5EF4-FFF2-40B4-BE49-F238E27FC236}">
                  <a16:creationId xmlns:a16="http://schemas.microsoft.com/office/drawing/2014/main" id="{B3D972EF-A340-4126-804F-06D47C7F8AFC}"/>
                </a:ext>
              </a:extLst>
            </p:cNvPr>
            <p:cNvSpPr/>
            <p:nvPr/>
          </p:nvSpPr>
          <p:spPr>
            <a:xfrm>
              <a:off x="10955041" y="2391370"/>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95CC1F1-292F-485A-982B-D48C18BDCA24}"/>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endParaRPr lang="en-US"/>
            </a:p>
          </p:txBody>
        </p:sp>
      </p:grpSp>
      <p:sp>
        <p:nvSpPr>
          <p:cNvPr id="96" name="TextBox 95">
            <a:extLst>
              <a:ext uri="{FF2B5EF4-FFF2-40B4-BE49-F238E27FC236}">
                <a16:creationId xmlns:a16="http://schemas.microsoft.com/office/drawing/2014/main" id="{8204275C-BC2D-4DBD-A2D3-42E0F90D0E85}"/>
              </a:ext>
            </a:extLst>
          </p:cNvPr>
          <p:cNvSpPr txBox="1"/>
          <p:nvPr/>
        </p:nvSpPr>
        <p:spPr>
          <a:xfrm>
            <a:off x="349387" y="346290"/>
            <a:ext cx="7243586" cy="646331"/>
          </a:xfrm>
          <a:prstGeom prst="rect">
            <a:avLst/>
          </a:prstGeom>
          <a:noFill/>
        </p:spPr>
        <p:txBody>
          <a:bodyPr wrap="none" rtlCol="0">
            <a:spAutoFit/>
          </a:bodyPr>
          <a:lstStyle/>
          <a:p>
            <a:pPr defTabSz="932742">
              <a:spcBef>
                <a:spcPct val="0"/>
              </a:spcBef>
            </a:pPr>
            <a:r>
              <a:rPr lang="en-US" sz="3600" b="1" spc="-50" dirty="0">
                <a:ln w="3175">
                  <a:noFill/>
                </a:ln>
                <a:gradFill>
                  <a:gsLst>
                    <a:gs pos="1250">
                      <a:schemeClr val="tx1"/>
                    </a:gs>
                    <a:gs pos="100000">
                      <a:schemeClr val="tx1"/>
                    </a:gs>
                  </a:gsLst>
                  <a:lin ang="5400000" scaled="0"/>
                </a:gradFill>
                <a:latin typeface="+mj-lt"/>
                <a:cs typeface="Segoe UI" pitchFamily="34" charset="0"/>
              </a:rPr>
              <a:t>Challenges building cloud applications</a:t>
            </a:r>
          </a:p>
        </p:txBody>
      </p:sp>
      <p:grpSp>
        <p:nvGrpSpPr>
          <p:cNvPr id="4" name="Group 3">
            <a:extLst>
              <a:ext uri="{FF2B5EF4-FFF2-40B4-BE49-F238E27FC236}">
                <a16:creationId xmlns:a16="http://schemas.microsoft.com/office/drawing/2014/main" id="{115682EE-B381-4BF4-8791-D4478835D210}"/>
              </a:ext>
            </a:extLst>
          </p:cNvPr>
          <p:cNvGrpSpPr/>
          <p:nvPr/>
        </p:nvGrpSpPr>
        <p:grpSpPr>
          <a:xfrm>
            <a:off x="6118981" y="5279532"/>
            <a:ext cx="791685" cy="682487"/>
            <a:chOff x="5904972" y="5266562"/>
            <a:chExt cx="791685" cy="682487"/>
          </a:xfrm>
        </p:grpSpPr>
        <p:sp>
          <p:nvSpPr>
            <p:cNvPr id="84" name="Hexagon 83">
              <a:extLst>
                <a:ext uri="{FF2B5EF4-FFF2-40B4-BE49-F238E27FC236}">
                  <a16:creationId xmlns:a16="http://schemas.microsoft.com/office/drawing/2014/main" id="{1311E873-8B73-4E30-89A5-76A6FF48A37A}"/>
                </a:ext>
              </a:extLst>
            </p:cNvPr>
            <p:cNvSpPr/>
            <p:nvPr/>
          </p:nvSpPr>
          <p:spPr>
            <a:xfrm>
              <a:off x="5904972" y="526656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Graphic 96">
              <a:extLst>
                <a:ext uri="{FF2B5EF4-FFF2-40B4-BE49-F238E27FC236}">
                  <a16:creationId xmlns:a16="http://schemas.microsoft.com/office/drawing/2014/main" id="{24BD3637-3AD7-4CAC-96B9-B6E50CC3D59A}"/>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4854" y="5397874"/>
              <a:ext cx="371921" cy="419863"/>
            </a:xfrm>
            <a:prstGeom prst="rect">
              <a:avLst/>
            </a:prstGeom>
          </p:spPr>
        </p:pic>
      </p:grpSp>
      <p:sp>
        <p:nvSpPr>
          <p:cNvPr id="44" name="Hexagon 43">
            <a:extLst>
              <a:ext uri="{FF2B5EF4-FFF2-40B4-BE49-F238E27FC236}">
                <a16:creationId xmlns:a16="http://schemas.microsoft.com/office/drawing/2014/main" id="{93CC6793-EC7D-4B5F-947E-C37E475C6F82}"/>
              </a:ext>
            </a:extLst>
          </p:cNvPr>
          <p:cNvSpPr/>
          <p:nvPr/>
        </p:nvSpPr>
        <p:spPr>
          <a:xfrm>
            <a:off x="609937" y="289118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CCCE147-5CC3-4750-B342-8F3615F3FDC8}"/>
              </a:ext>
            </a:extLst>
          </p:cNvPr>
          <p:cNvGrpSpPr/>
          <p:nvPr/>
        </p:nvGrpSpPr>
        <p:grpSpPr>
          <a:xfrm>
            <a:off x="7511255" y="3218642"/>
            <a:ext cx="791685" cy="682487"/>
            <a:chOff x="7511255" y="3011122"/>
            <a:chExt cx="791685" cy="682487"/>
          </a:xfrm>
        </p:grpSpPr>
        <p:sp>
          <p:nvSpPr>
            <p:cNvPr id="98" name="Hexagon 97">
              <a:extLst>
                <a:ext uri="{FF2B5EF4-FFF2-40B4-BE49-F238E27FC236}">
                  <a16:creationId xmlns:a16="http://schemas.microsoft.com/office/drawing/2014/main" id="{AB6D1D44-5A12-429F-9233-EF50E633C674}"/>
                </a:ext>
              </a:extLst>
            </p:cNvPr>
            <p:cNvSpPr/>
            <p:nvPr/>
          </p:nvSpPr>
          <p:spPr>
            <a:xfrm>
              <a:off x="7511255" y="301112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1762B8E7-0B28-456E-A011-B60DABF33B89}"/>
                </a:ext>
              </a:extLst>
            </p:cNvPr>
            <p:cNvGrpSpPr/>
            <p:nvPr/>
          </p:nvGrpSpPr>
          <p:grpSpPr>
            <a:xfrm>
              <a:off x="7713972" y="3160552"/>
              <a:ext cx="386251" cy="383627"/>
              <a:chOff x="8369454" y="1749836"/>
              <a:chExt cx="1062388" cy="1055171"/>
            </a:xfrm>
            <a:solidFill>
              <a:srgbClr val="797979"/>
            </a:solidFill>
          </p:grpSpPr>
          <p:sp>
            <p:nvSpPr>
              <p:cNvPr id="117" name="Freeform: Shape 116">
                <a:extLst>
                  <a:ext uri="{FF2B5EF4-FFF2-40B4-BE49-F238E27FC236}">
                    <a16:creationId xmlns:a16="http://schemas.microsoft.com/office/drawing/2014/main" id="{B818A9A8-6287-4B14-8D66-0CD6CB17BA83}"/>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E7975A-E03E-4A25-9937-7E8E2846C5A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sp>
        <p:nvSpPr>
          <p:cNvPr id="32" name="Hexagon 31">
            <a:extLst>
              <a:ext uri="{FF2B5EF4-FFF2-40B4-BE49-F238E27FC236}">
                <a16:creationId xmlns:a16="http://schemas.microsoft.com/office/drawing/2014/main" id="{36FB3D15-8E0E-458F-BCAF-B92CA7896E04}"/>
              </a:ext>
            </a:extLst>
          </p:cNvPr>
          <p:cNvSpPr/>
          <p:nvPr/>
        </p:nvSpPr>
        <p:spPr>
          <a:xfrm>
            <a:off x="3596525" y="123496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2710B5D-77EE-49D2-A87E-49720F467284}"/>
              </a:ext>
            </a:extLst>
          </p:cNvPr>
          <p:cNvGrpSpPr/>
          <p:nvPr/>
        </p:nvGrpSpPr>
        <p:grpSpPr>
          <a:xfrm>
            <a:off x="4629302" y="3598505"/>
            <a:ext cx="791685" cy="682487"/>
            <a:chOff x="4629302" y="3390985"/>
            <a:chExt cx="791685" cy="682487"/>
          </a:xfrm>
        </p:grpSpPr>
        <p:sp>
          <p:nvSpPr>
            <p:cNvPr id="50" name="Hexagon 49">
              <a:extLst>
                <a:ext uri="{FF2B5EF4-FFF2-40B4-BE49-F238E27FC236}">
                  <a16:creationId xmlns:a16="http://schemas.microsoft.com/office/drawing/2014/main" id="{BC01CF5D-D48F-4F91-8FB4-06BD83972C52}"/>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8D213EEC-9211-43B7-9640-7850243E920A}"/>
                </a:ext>
              </a:extLst>
            </p:cNvPr>
            <p:cNvGrpSpPr/>
            <p:nvPr/>
          </p:nvGrpSpPr>
          <p:grpSpPr>
            <a:xfrm>
              <a:off x="4810273" y="3548836"/>
              <a:ext cx="429743" cy="366785"/>
              <a:chOff x="4485861" y="2054748"/>
              <a:chExt cx="3220278" cy="2748504"/>
            </a:xfrm>
          </p:grpSpPr>
          <p:grpSp>
            <p:nvGrpSpPr>
              <p:cNvPr id="128" name="Group 127">
                <a:extLst>
                  <a:ext uri="{FF2B5EF4-FFF2-40B4-BE49-F238E27FC236}">
                    <a16:creationId xmlns:a16="http://schemas.microsoft.com/office/drawing/2014/main" id="{26FD0723-1FF4-4EC8-A361-A7B0F5CB4376}"/>
                  </a:ext>
                </a:extLst>
              </p:cNvPr>
              <p:cNvGrpSpPr/>
              <p:nvPr/>
            </p:nvGrpSpPr>
            <p:grpSpPr>
              <a:xfrm>
                <a:off x="4485861" y="3307082"/>
                <a:ext cx="3220278" cy="1496170"/>
                <a:chOff x="8040600" y="1481595"/>
                <a:chExt cx="3220278" cy="1496170"/>
              </a:xfrm>
            </p:grpSpPr>
            <p:sp>
              <p:nvSpPr>
                <p:cNvPr id="136" name="Freeform: Shape 135">
                  <a:extLst>
                    <a:ext uri="{FF2B5EF4-FFF2-40B4-BE49-F238E27FC236}">
                      <a16:creationId xmlns:a16="http://schemas.microsoft.com/office/drawing/2014/main" id="{2416A45B-70D4-45ED-9A60-89F73C0F93D1}"/>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Oval 136">
                  <a:extLst>
                    <a:ext uri="{FF2B5EF4-FFF2-40B4-BE49-F238E27FC236}">
                      <a16:creationId xmlns:a16="http://schemas.microsoft.com/office/drawing/2014/main" id="{6F4F7460-F6E6-45D1-B791-4D77722241B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Oval 138">
                  <a:extLst>
                    <a:ext uri="{FF2B5EF4-FFF2-40B4-BE49-F238E27FC236}">
                      <a16:creationId xmlns:a16="http://schemas.microsoft.com/office/drawing/2014/main" id="{736DB841-B12B-458F-AF92-05F4B1BDF30C}"/>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0" name="Group 129">
                <a:extLst>
                  <a:ext uri="{FF2B5EF4-FFF2-40B4-BE49-F238E27FC236}">
                    <a16:creationId xmlns:a16="http://schemas.microsoft.com/office/drawing/2014/main" id="{7989292B-43D2-42A8-9AEA-EB6BEBF859E4}"/>
                  </a:ext>
                </a:extLst>
              </p:cNvPr>
              <p:cNvGrpSpPr/>
              <p:nvPr/>
            </p:nvGrpSpPr>
            <p:grpSpPr>
              <a:xfrm>
                <a:off x="4485861" y="2054748"/>
                <a:ext cx="3220278" cy="1496170"/>
                <a:chOff x="8040600" y="1481595"/>
                <a:chExt cx="3220278" cy="1496170"/>
              </a:xfrm>
            </p:grpSpPr>
            <p:sp>
              <p:nvSpPr>
                <p:cNvPr id="131" name="Freeform: Shape 130">
                  <a:extLst>
                    <a:ext uri="{FF2B5EF4-FFF2-40B4-BE49-F238E27FC236}">
                      <a16:creationId xmlns:a16="http://schemas.microsoft.com/office/drawing/2014/main" id="{27923DA5-CC3A-4CCA-9F26-8AC952F0BC5C}"/>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Oval 132">
                  <a:extLst>
                    <a:ext uri="{FF2B5EF4-FFF2-40B4-BE49-F238E27FC236}">
                      <a16:creationId xmlns:a16="http://schemas.microsoft.com/office/drawing/2014/main" id="{7C8A8443-5E33-4A35-9BEA-8F931A49420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Oval 133">
                  <a:extLst>
                    <a:ext uri="{FF2B5EF4-FFF2-40B4-BE49-F238E27FC236}">
                      <a16:creationId xmlns:a16="http://schemas.microsoft.com/office/drawing/2014/main" id="{DFFF919D-7E6D-41F7-A29C-4FBFC110EBA0}"/>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 name="Group 2">
            <a:extLst>
              <a:ext uri="{FF2B5EF4-FFF2-40B4-BE49-F238E27FC236}">
                <a16:creationId xmlns:a16="http://schemas.microsoft.com/office/drawing/2014/main" id="{0884FED3-8E7D-4154-8F38-F85EE0708343}"/>
              </a:ext>
            </a:extLst>
          </p:cNvPr>
          <p:cNvGrpSpPr/>
          <p:nvPr/>
        </p:nvGrpSpPr>
        <p:grpSpPr>
          <a:xfrm>
            <a:off x="6701488" y="2586296"/>
            <a:ext cx="791685" cy="682487"/>
            <a:chOff x="6701488" y="2378776"/>
            <a:chExt cx="791685" cy="682487"/>
          </a:xfrm>
        </p:grpSpPr>
        <p:sp>
          <p:nvSpPr>
            <p:cNvPr id="48" name="Hexagon 47">
              <a:extLst>
                <a:ext uri="{FF2B5EF4-FFF2-40B4-BE49-F238E27FC236}">
                  <a16:creationId xmlns:a16="http://schemas.microsoft.com/office/drawing/2014/main" id="{A785FF26-D3CC-4C11-89F7-26AA1FBEAAE4}"/>
                </a:ext>
              </a:extLst>
            </p:cNvPr>
            <p:cNvSpPr/>
            <p:nvPr/>
          </p:nvSpPr>
          <p:spPr>
            <a:xfrm>
              <a:off x="6701488" y="23787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Intelligence" title="Icon of circles connected by crossing lines">
              <a:extLst>
                <a:ext uri="{FF2B5EF4-FFF2-40B4-BE49-F238E27FC236}">
                  <a16:creationId xmlns:a16="http://schemas.microsoft.com/office/drawing/2014/main" id="{9659E472-5867-4AF1-9AA2-551DE1A2E33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5" name="Group 14">
            <a:extLst>
              <a:ext uri="{FF2B5EF4-FFF2-40B4-BE49-F238E27FC236}">
                <a16:creationId xmlns:a16="http://schemas.microsoft.com/office/drawing/2014/main" id="{9884B3CB-2AFB-4270-A4C8-B454659FBD56}"/>
              </a:ext>
            </a:extLst>
          </p:cNvPr>
          <p:cNvGrpSpPr/>
          <p:nvPr/>
        </p:nvGrpSpPr>
        <p:grpSpPr>
          <a:xfrm>
            <a:off x="445275" y="4678949"/>
            <a:ext cx="791685" cy="682487"/>
            <a:chOff x="445275" y="4471429"/>
            <a:chExt cx="791685" cy="682487"/>
          </a:xfrm>
        </p:grpSpPr>
        <p:sp>
          <p:nvSpPr>
            <p:cNvPr id="43" name="Hexagon 42">
              <a:extLst>
                <a:ext uri="{FF2B5EF4-FFF2-40B4-BE49-F238E27FC236}">
                  <a16:creationId xmlns:a16="http://schemas.microsoft.com/office/drawing/2014/main" id="{ED97CF46-2E32-4948-B1E2-037C1F34DCB9}"/>
                </a:ext>
              </a:extLst>
            </p:cNvPr>
            <p:cNvSpPr/>
            <p:nvPr/>
          </p:nvSpPr>
          <p:spPr>
            <a:xfrm>
              <a:off x="445275" y="4471429"/>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92">
              <a:extLst>
                <a:ext uri="{FF2B5EF4-FFF2-40B4-BE49-F238E27FC236}">
                  <a16:creationId xmlns:a16="http://schemas.microsoft.com/office/drawing/2014/main" id="{E5C22C7F-79B6-423C-ABF3-3FE0075430FA}"/>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16" name="Group 15">
            <a:extLst>
              <a:ext uri="{FF2B5EF4-FFF2-40B4-BE49-F238E27FC236}">
                <a16:creationId xmlns:a16="http://schemas.microsoft.com/office/drawing/2014/main" id="{B431AD97-54CB-460D-A761-2DAA972356DE}"/>
              </a:ext>
            </a:extLst>
          </p:cNvPr>
          <p:cNvGrpSpPr/>
          <p:nvPr/>
        </p:nvGrpSpPr>
        <p:grpSpPr>
          <a:xfrm>
            <a:off x="4445058" y="1653698"/>
            <a:ext cx="791685" cy="682487"/>
            <a:chOff x="4445058" y="1446178"/>
            <a:chExt cx="791685" cy="682487"/>
          </a:xfrm>
        </p:grpSpPr>
        <p:sp>
          <p:nvSpPr>
            <p:cNvPr id="45" name="Hexagon 44">
              <a:extLst>
                <a:ext uri="{FF2B5EF4-FFF2-40B4-BE49-F238E27FC236}">
                  <a16:creationId xmlns:a16="http://schemas.microsoft.com/office/drawing/2014/main" id="{38A4AB9F-8C3A-4685-B919-77BDFBCFC684}"/>
                </a:ext>
              </a:extLst>
            </p:cNvPr>
            <p:cNvSpPr/>
            <p:nvPr/>
          </p:nvSpPr>
          <p:spPr>
            <a:xfrm>
              <a:off x="4445058" y="1446178"/>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92035EBF-0BDA-4EBE-89F5-D27BB7CF564F}"/>
                </a:ext>
              </a:extLst>
            </p:cNvPr>
            <p:cNvSpPr txBox="1"/>
            <p:nvPr/>
          </p:nvSpPr>
          <p:spPr>
            <a:xfrm>
              <a:off x="4566580" y="1648922"/>
              <a:ext cx="548640" cy="276999"/>
            </a:xfrm>
            <a:prstGeom prst="rect">
              <a:avLst/>
            </a:prstGeom>
            <a:ln>
              <a:noFill/>
            </a:ln>
          </p:spPr>
          <p:txBody>
            <a:bodyPr wrap="square" lIns="0" tIns="0" rIns="0" bIns="0" rtlCol="0" anchor="t" anchorCtr="0">
              <a:spAutoFit/>
            </a:bodyPr>
            <a:lstStyle/>
            <a:p>
              <a:pPr algn="ctr"/>
              <a:r>
                <a:rPr lang="en-US" dirty="0">
                  <a:solidFill>
                    <a:srgbClr val="797979"/>
                  </a:solidFill>
                  <a:latin typeface="Segoe UI Semibold" panose="020B0702040204020203" pitchFamily="34" charset="0"/>
                  <a:cs typeface="Segoe UI Semibold" panose="020B0702040204020203" pitchFamily="34" charset="0"/>
                </a:rPr>
                <a:t>.NET</a:t>
              </a:r>
            </a:p>
          </p:txBody>
        </p:sp>
      </p:grpSp>
      <p:grpSp>
        <p:nvGrpSpPr>
          <p:cNvPr id="17" name="Group 16">
            <a:extLst>
              <a:ext uri="{FF2B5EF4-FFF2-40B4-BE49-F238E27FC236}">
                <a16:creationId xmlns:a16="http://schemas.microsoft.com/office/drawing/2014/main" id="{D0B021BA-A4A3-40F5-98C6-B4DBF9BA11B4}"/>
              </a:ext>
            </a:extLst>
          </p:cNvPr>
          <p:cNvGrpSpPr/>
          <p:nvPr/>
        </p:nvGrpSpPr>
        <p:grpSpPr>
          <a:xfrm>
            <a:off x="7195081" y="1377413"/>
            <a:ext cx="791685" cy="682487"/>
            <a:chOff x="7195081" y="1169893"/>
            <a:chExt cx="791685" cy="682487"/>
          </a:xfrm>
        </p:grpSpPr>
        <p:sp>
          <p:nvSpPr>
            <p:cNvPr id="106" name="Hexagon 105">
              <a:extLst>
                <a:ext uri="{FF2B5EF4-FFF2-40B4-BE49-F238E27FC236}">
                  <a16:creationId xmlns:a16="http://schemas.microsoft.com/office/drawing/2014/main" id="{BF2FD118-A1E9-44BA-841B-A8639AFB13D8}"/>
                </a:ext>
              </a:extLst>
            </p:cNvPr>
            <p:cNvSpPr/>
            <p:nvPr/>
          </p:nvSpPr>
          <p:spPr>
            <a:xfrm>
              <a:off x="7195081" y="116989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21541ECB-2DA8-47B0-A869-1A7555E82C52}"/>
                </a:ext>
              </a:extLst>
            </p:cNvPr>
            <p:cNvGrpSpPr/>
            <p:nvPr/>
          </p:nvGrpSpPr>
          <p:grpSpPr>
            <a:xfrm>
              <a:off x="7380015" y="1345152"/>
              <a:ext cx="421817" cy="331969"/>
              <a:chOff x="1200453" y="4307032"/>
              <a:chExt cx="421817" cy="331969"/>
            </a:xfrm>
          </p:grpSpPr>
          <p:sp>
            <p:nvSpPr>
              <p:cNvPr id="149" name="TextBox 148">
                <a:extLst>
                  <a:ext uri="{FF2B5EF4-FFF2-40B4-BE49-F238E27FC236}">
                    <a16:creationId xmlns:a16="http://schemas.microsoft.com/office/drawing/2014/main" id="{03CCAA6D-1222-45E3-B970-4550F6B9B9A6}"/>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51" name="Freeform 127">
                <a:extLst>
                  <a:ext uri="{FF2B5EF4-FFF2-40B4-BE49-F238E27FC236}">
                    <a16:creationId xmlns:a16="http://schemas.microsoft.com/office/drawing/2014/main" id="{BBCA4F49-55E2-43F7-A49C-3B901E6F3B99}"/>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E0EB4CC-9ED4-40FD-9535-4E7C706CBF4F}"/>
              </a:ext>
            </a:extLst>
          </p:cNvPr>
          <p:cNvGrpSpPr/>
          <p:nvPr/>
        </p:nvGrpSpPr>
        <p:grpSpPr>
          <a:xfrm>
            <a:off x="10456900" y="4953135"/>
            <a:ext cx="791685" cy="682487"/>
            <a:chOff x="10456900" y="4745615"/>
            <a:chExt cx="791685" cy="682487"/>
          </a:xfrm>
        </p:grpSpPr>
        <p:sp>
          <p:nvSpPr>
            <p:cNvPr id="112" name="Hexagon 111">
              <a:extLst>
                <a:ext uri="{FF2B5EF4-FFF2-40B4-BE49-F238E27FC236}">
                  <a16:creationId xmlns:a16="http://schemas.microsoft.com/office/drawing/2014/main" id="{75CE375A-F6BA-4A67-BBBC-5DEB5543B5A2}"/>
                </a:ext>
              </a:extLst>
            </p:cNvPr>
            <p:cNvSpPr/>
            <p:nvPr/>
          </p:nvSpPr>
          <p:spPr>
            <a:xfrm>
              <a:off x="10456900" y="4745615"/>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
              <a:extLst>
                <a:ext uri="{FF2B5EF4-FFF2-40B4-BE49-F238E27FC236}">
                  <a16:creationId xmlns:a16="http://schemas.microsoft.com/office/drawing/2014/main" id="{A764EE84-9D7B-46DC-97D5-2BBDA87595C6}"/>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1448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400"/>
                                        <p:tgtEl>
                                          <p:spTgt spid="11"/>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400"/>
                                        <p:tgtEl>
                                          <p:spTgt spid="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childTnLst>
                                </p:cTn>
                              </p:par>
                              <p:par>
                                <p:cTn id="32" presetID="53" presetClass="entr" presetSubtype="16" fill="hold" nodeType="withEffect">
                                  <p:stCondLst>
                                    <p:cond delay="500"/>
                                  </p:stCondLst>
                                  <p:childTnLst>
                                    <p:set>
                                      <p:cBhvr>
                                        <p:cTn id="33" dur="1" fill="hold">
                                          <p:stCondLst>
                                            <p:cond delay="0"/>
                                          </p:stCondLst>
                                        </p:cTn>
                                        <p:tgtEl>
                                          <p:spTgt spid="189"/>
                                        </p:tgtEl>
                                        <p:attrNameLst>
                                          <p:attrName>style.visibility</p:attrName>
                                        </p:attrNameLst>
                                      </p:cBhvr>
                                      <p:to>
                                        <p:strVal val="visible"/>
                                      </p:to>
                                    </p:set>
                                    <p:anim calcmode="lin" valueType="num">
                                      <p:cBhvr>
                                        <p:cTn id="34" dur="500" fill="hold"/>
                                        <p:tgtEl>
                                          <p:spTgt spid="189"/>
                                        </p:tgtEl>
                                        <p:attrNameLst>
                                          <p:attrName>ppt_w</p:attrName>
                                        </p:attrNameLst>
                                      </p:cBhvr>
                                      <p:tavLst>
                                        <p:tav tm="0">
                                          <p:val>
                                            <p:fltVal val="0"/>
                                          </p:val>
                                        </p:tav>
                                        <p:tav tm="100000">
                                          <p:val>
                                            <p:strVal val="#ppt_w"/>
                                          </p:val>
                                        </p:tav>
                                      </p:tavLst>
                                    </p:anim>
                                    <p:anim calcmode="lin" valueType="num">
                                      <p:cBhvr>
                                        <p:cTn id="35" dur="500" fill="hold"/>
                                        <p:tgtEl>
                                          <p:spTgt spid="189"/>
                                        </p:tgtEl>
                                        <p:attrNameLst>
                                          <p:attrName>ppt_h</p:attrName>
                                        </p:attrNameLst>
                                      </p:cBhvr>
                                      <p:tavLst>
                                        <p:tav tm="0">
                                          <p:val>
                                            <p:fltVal val="0"/>
                                          </p:val>
                                        </p:tav>
                                        <p:tav tm="100000">
                                          <p:val>
                                            <p:strVal val="#ppt_h"/>
                                          </p:val>
                                        </p:tav>
                                      </p:tavLst>
                                    </p:anim>
                                    <p:animEffect transition="in" filter="fade">
                                      <p:cBhvr>
                                        <p:cTn id="36" dur="500"/>
                                        <p:tgtEl>
                                          <p:spTgt spid="189"/>
                                        </p:tgtEl>
                                      </p:cBhvr>
                                    </p:animEffect>
                                  </p:childTnLst>
                                </p:cTn>
                              </p:par>
                              <p:par>
                                <p:cTn id="37" presetID="53" presetClass="entr" presetSubtype="16"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 calcmode="lin" valueType="num">
                                      <p:cBhvr>
                                        <p:cTn id="39" dur="500" fill="hold"/>
                                        <p:tgtEl>
                                          <p:spTgt spid="185"/>
                                        </p:tgtEl>
                                        <p:attrNameLst>
                                          <p:attrName>ppt_w</p:attrName>
                                        </p:attrNameLst>
                                      </p:cBhvr>
                                      <p:tavLst>
                                        <p:tav tm="0">
                                          <p:val>
                                            <p:fltVal val="0"/>
                                          </p:val>
                                        </p:tav>
                                        <p:tav tm="100000">
                                          <p:val>
                                            <p:strVal val="#ppt_w"/>
                                          </p:val>
                                        </p:tav>
                                      </p:tavLst>
                                    </p:anim>
                                    <p:anim calcmode="lin" valueType="num">
                                      <p:cBhvr>
                                        <p:cTn id="40" dur="500" fill="hold"/>
                                        <p:tgtEl>
                                          <p:spTgt spid="185"/>
                                        </p:tgtEl>
                                        <p:attrNameLst>
                                          <p:attrName>ppt_h</p:attrName>
                                        </p:attrNameLst>
                                      </p:cBhvr>
                                      <p:tavLst>
                                        <p:tav tm="0">
                                          <p:val>
                                            <p:fltVal val="0"/>
                                          </p:val>
                                        </p:tav>
                                        <p:tav tm="100000">
                                          <p:val>
                                            <p:strVal val="#ppt_h"/>
                                          </p:val>
                                        </p:tav>
                                      </p:tavLst>
                                    </p:anim>
                                    <p:animEffect transition="in" filter="fade">
                                      <p:cBhvr>
                                        <p:cTn id="41" dur="500"/>
                                        <p:tgtEl>
                                          <p:spTgt spid="185"/>
                                        </p:tgtEl>
                                      </p:cBhvr>
                                    </p:animEffect>
                                  </p:childTnLst>
                                </p:cTn>
                              </p:par>
                              <p:par>
                                <p:cTn id="42" presetID="53" presetClass="entr" presetSubtype="16" fill="hold" nodeType="withEffect">
                                  <p:stCondLst>
                                    <p:cond delay="500"/>
                                  </p:stCondLst>
                                  <p:childTnLst>
                                    <p:set>
                                      <p:cBhvr>
                                        <p:cTn id="43" dur="1" fill="hold">
                                          <p:stCondLst>
                                            <p:cond delay="0"/>
                                          </p:stCondLst>
                                        </p:cTn>
                                        <p:tgtEl>
                                          <p:spTgt spid="180"/>
                                        </p:tgtEl>
                                        <p:attrNameLst>
                                          <p:attrName>style.visibility</p:attrName>
                                        </p:attrNameLst>
                                      </p:cBhvr>
                                      <p:to>
                                        <p:strVal val="visible"/>
                                      </p:to>
                                    </p:set>
                                    <p:anim calcmode="lin" valueType="num">
                                      <p:cBhvr>
                                        <p:cTn id="44" dur="500" fill="hold"/>
                                        <p:tgtEl>
                                          <p:spTgt spid="180"/>
                                        </p:tgtEl>
                                        <p:attrNameLst>
                                          <p:attrName>ppt_w</p:attrName>
                                        </p:attrNameLst>
                                      </p:cBhvr>
                                      <p:tavLst>
                                        <p:tav tm="0">
                                          <p:val>
                                            <p:fltVal val="0"/>
                                          </p:val>
                                        </p:tav>
                                        <p:tav tm="100000">
                                          <p:val>
                                            <p:strVal val="#ppt_w"/>
                                          </p:val>
                                        </p:tav>
                                      </p:tavLst>
                                    </p:anim>
                                    <p:anim calcmode="lin" valueType="num">
                                      <p:cBhvr>
                                        <p:cTn id="45" dur="500" fill="hold"/>
                                        <p:tgtEl>
                                          <p:spTgt spid="180"/>
                                        </p:tgtEl>
                                        <p:attrNameLst>
                                          <p:attrName>ppt_h</p:attrName>
                                        </p:attrNameLst>
                                      </p:cBhvr>
                                      <p:tavLst>
                                        <p:tav tm="0">
                                          <p:val>
                                            <p:fltVal val="0"/>
                                          </p:val>
                                        </p:tav>
                                        <p:tav tm="100000">
                                          <p:val>
                                            <p:strVal val="#ppt_h"/>
                                          </p:val>
                                        </p:tav>
                                      </p:tavLst>
                                    </p:anim>
                                    <p:animEffect transition="in" filter="fade">
                                      <p:cBhvr>
                                        <p:cTn id="46" dur="500"/>
                                        <p:tgtEl>
                                          <p:spTgt spid="180"/>
                                        </p:tgtEl>
                                      </p:cBhvr>
                                    </p:animEffect>
                                  </p:childTnLst>
                                </p:cTn>
                              </p:par>
                              <p:par>
                                <p:cTn id="47" presetID="53" presetClass="entr" presetSubtype="16" fill="hold" nodeType="withEffect">
                                  <p:stCondLst>
                                    <p:cond delay="25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500" fill="hold"/>
                                        <p:tgtEl>
                                          <p:spTgt spid="176"/>
                                        </p:tgtEl>
                                        <p:attrNameLst>
                                          <p:attrName>ppt_w</p:attrName>
                                        </p:attrNameLst>
                                      </p:cBhvr>
                                      <p:tavLst>
                                        <p:tav tm="0">
                                          <p:val>
                                            <p:fltVal val="0"/>
                                          </p:val>
                                        </p:tav>
                                        <p:tav tm="100000">
                                          <p:val>
                                            <p:strVal val="#ppt_w"/>
                                          </p:val>
                                        </p:tav>
                                      </p:tavLst>
                                    </p:anim>
                                    <p:anim calcmode="lin" valueType="num">
                                      <p:cBhvr>
                                        <p:cTn id="50" dur="500" fill="hold"/>
                                        <p:tgtEl>
                                          <p:spTgt spid="176"/>
                                        </p:tgtEl>
                                        <p:attrNameLst>
                                          <p:attrName>ppt_h</p:attrName>
                                        </p:attrNameLst>
                                      </p:cBhvr>
                                      <p:tavLst>
                                        <p:tav tm="0">
                                          <p:val>
                                            <p:fltVal val="0"/>
                                          </p:val>
                                        </p:tav>
                                        <p:tav tm="100000">
                                          <p:val>
                                            <p:strVal val="#ppt_h"/>
                                          </p:val>
                                        </p:tav>
                                      </p:tavLst>
                                    </p:anim>
                                    <p:animEffect transition="in" filter="fade">
                                      <p:cBhvr>
                                        <p:cTn id="51" dur="500"/>
                                        <p:tgtEl>
                                          <p:spTgt spid="176"/>
                                        </p:tgtEl>
                                      </p:cBhvr>
                                    </p:animEffect>
                                  </p:childTnLst>
                                </p:cTn>
                              </p:par>
                              <p:par>
                                <p:cTn id="52" presetID="53" presetClass="entr" presetSubtype="16" fill="hold" nodeType="withEffect">
                                  <p:stCondLst>
                                    <p:cond delay="0"/>
                                  </p:stCondLst>
                                  <p:childTnLst>
                                    <p:set>
                                      <p:cBhvr>
                                        <p:cTn id="53" dur="1" fill="hold">
                                          <p:stCondLst>
                                            <p:cond delay="0"/>
                                          </p:stCondLst>
                                        </p:cTn>
                                        <p:tgtEl>
                                          <p:spTgt spid="178"/>
                                        </p:tgtEl>
                                        <p:attrNameLst>
                                          <p:attrName>style.visibility</p:attrName>
                                        </p:attrNameLst>
                                      </p:cBhvr>
                                      <p:to>
                                        <p:strVal val="visible"/>
                                      </p:to>
                                    </p:set>
                                    <p:anim calcmode="lin" valueType="num">
                                      <p:cBhvr>
                                        <p:cTn id="54" dur="500" fill="hold"/>
                                        <p:tgtEl>
                                          <p:spTgt spid="178"/>
                                        </p:tgtEl>
                                        <p:attrNameLst>
                                          <p:attrName>ppt_w</p:attrName>
                                        </p:attrNameLst>
                                      </p:cBhvr>
                                      <p:tavLst>
                                        <p:tav tm="0">
                                          <p:val>
                                            <p:fltVal val="0"/>
                                          </p:val>
                                        </p:tav>
                                        <p:tav tm="100000">
                                          <p:val>
                                            <p:strVal val="#ppt_w"/>
                                          </p:val>
                                        </p:tav>
                                      </p:tavLst>
                                    </p:anim>
                                    <p:anim calcmode="lin" valueType="num">
                                      <p:cBhvr>
                                        <p:cTn id="55" dur="500" fill="hold"/>
                                        <p:tgtEl>
                                          <p:spTgt spid="178"/>
                                        </p:tgtEl>
                                        <p:attrNameLst>
                                          <p:attrName>ppt_h</p:attrName>
                                        </p:attrNameLst>
                                      </p:cBhvr>
                                      <p:tavLst>
                                        <p:tav tm="0">
                                          <p:val>
                                            <p:fltVal val="0"/>
                                          </p:val>
                                        </p:tav>
                                        <p:tav tm="100000">
                                          <p:val>
                                            <p:strVal val="#ppt_h"/>
                                          </p:val>
                                        </p:tav>
                                      </p:tavLst>
                                    </p:anim>
                                    <p:animEffect transition="in" filter="fade">
                                      <p:cBhvr>
                                        <p:cTn id="56" dur="500"/>
                                        <p:tgtEl>
                                          <p:spTgt spid="178"/>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82"/>
                                        </p:tgtEl>
                                        <p:attrNameLst>
                                          <p:attrName>style.visibility</p:attrName>
                                        </p:attrNameLst>
                                      </p:cBhvr>
                                      <p:to>
                                        <p:strVal val="visible"/>
                                      </p:to>
                                    </p:set>
                                    <p:anim calcmode="lin" valueType="num">
                                      <p:cBhvr>
                                        <p:cTn id="64" dur="500" fill="hold"/>
                                        <p:tgtEl>
                                          <p:spTgt spid="82"/>
                                        </p:tgtEl>
                                        <p:attrNameLst>
                                          <p:attrName>ppt_w</p:attrName>
                                        </p:attrNameLst>
                                      </p:cBhvr>
                                      <p:tavLst>
                                        <p:tav tm="0">
                                          <p:val>
                                            <p:fltVal val="0"/>
                                          </p:val>
                                        </p:tav>
                                        <p:tav tm="100000">
                                          <p:val>
                                            <p:strVal val="#ppt_w"/>
                                          </p:val>
                                        </p:tav>
                                      </p:tavLst>
                                    </p:anim>
                                    <p:anim calcmode="lin" valueType="num">
                                      <p:cBhvr>
                                        <p:cTn id="65" dur="500" fill="hold"/>
                                        <p:tgtEl>
                                          <p:spTgt spid="82"/>
                                        </p:tgtEl>
                                        <p:attrNameLst>
                                          <p:attrName>ppt_h</p:attrName>
                                        </p:attrNameLst>
                                      </p:cBhvr>
                                      <p:tavLst>
                                        <p:tav tm="0">
                                          <p:val>
                                            <p:fltVal val="0"/>
                                          </p:val>
                                        </p:tav>
                                        <p:tav tm="100000">
                                          <p:val>
                                            <p:strVal val="#ppt_h"/>
                                          </p:val>
                                        </p:tav>
                                      </p:tavLst>
                                    </p:anim>
                                    <p:animEffect transition="in" filter="fade">
                                      <p:cBhvr>
                                        <p:cTn id="66" dur="500"/>
                                        <p:tgtEl>
                                          <p:spTgt spid="8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 calcmode="lin" valueType="num">
                                      <p:cBhvr>
                                        <p:cTn id="69" dur="500" fill="hold"/>
                                        <p:tgtEl>
                                          <p:spTgt spid="99"/>
                                        </p:tgtEl>
                                        <p:attrNameLst>
                                          <p:attrName>ppt_w</p:attrName>
                                        </p:attrNameLst>
                                      </p:cBhvr>
                                      <p:tavLst>
                                        <p:tav tm="0">
                                          <p:val>
                                            <p:fltVal val="0"/>
                                          </p:val>
                                        </p:tav>
                                        <p:tav tm="100000">
                                          <p:val>
                                            <p:strVal val="#ppt_w"/>
                                          </p:val>
                                        </p:tav>
                                      </p:tavLst>
                                    </p:anim>
                                    <p:anim calcmode="lin" valueType="num">
                                      <p:cBhvr>
                                        <p:cTn id="70" dur="500" fill="hold"/>
                                        <p:tgtEl>
                                          <p:spTgt spid="99"/>
                                        </p:tgtEl>
                                        <p:attrNameLst>
                                          <p:attrName>ppt_h</p:attrName>
                                        </p:attrNameLst>
                                      </p:cBhvr>
                                      <p:tavLst>
                                        <p:tav tm="0">
                                          <p:val>
                                            <p:fltVal val="0"/>
                                          </p:val>
                                        </p:tav>
                                        <p:tav tm="100000">
                                          <p:val>
                                            <p:strVal val="#ppt_h"/>
                                          </p:val>
                                        </p:tav>
                                      </p:tavLst>
                                    </p:anim>
                                    <p:animEffect transition="in" filter="fade">
                                      <p:cBhvr>
                                        <p:cTn id="71" dur="500"/>
                                        <p:tgtEl>
                                          <p:spTgt spid="99"/>
                                        </p:tgtEl>
                                      </p:cBhvr>
                                    </p:animEffect>
                                  </p:childTnLst>
                                </p:cTn>
                              </p:par>
                              <p:par>
                                <p:cTn id="72" presetID="53" presetClass="entr" presetSubtype="16" fill="hold" nodeType="withEffect">
                                  <p:stCondLst>
                                    <p:cond delay="25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32"/>
                                        </p:tgtEl>
                                        <p:attrNameLst>
                                          <p:attrName>style.visibility</p:attrName>
                                        </p:attrNameLst>
                                      </p:cBhvr>
                                      <p:to>
                                        <p:strVal val="visible"/>
                                      </p:to>
                                    </p:set>
                                    <p:anim calcmode="lin" valueType="num">
                                      <p:cBhvr>
                                        <p:cTn id="89" dur="500" fill="hold"/>
                                        <p:tgtEl>
                                          <p:spTgt spid="32"/>
                                        </p:tgtEl>
                                        <p:attrNameLst>
                                          <p:attrName>ppt_w</p:attrName>
                                        </p:attrNameLst>
                                      </p:cBhvr>
                                      <p:tavLst>
                                        <p:tav tm="0">
                                          <p:val>
                                            <p:fltVal val="0"/>
                                          </p:val>
                                        </p:tav>
                                        <p:tav tm="100000">
                                          <p:val>
                                            <p:strVal val="#ppt_w"/>
                                          </p:val>
                                        </p:tav>
                                      </p:tavLst>
                                    </p:anim>
                                    <p:anim calcmode="lin" valueType="num">
                                      <p:cBhvr>
                                        <p:cTn id="90" dur="500" fill="hold"/>
                                        <p:tgtEl>
                                          <p:spTgt spid="32"/>
                                        </p:tgtEl>
                                        <p:attrNameLst>
                                          <p:attrName>ppt_h</p:attrName>
                                        </p:attrNameLst>
                                      </p:cBhvr>
                                      <p:tavLst>
                                        <p:tav tm="0">
                                          <p:val>
                                            <p:fltVal val="0"/>
                                          </p:val>
                                        </p:tav>
                                        <p:tav tm="100000">
                                          <p:val>
                                            <p:strVal val="#ppt_h"/>
                                          </p:val>
                                        </p:tav>
                                      </p:tavLst>
                                    </p:anim>
                                    <p:animEffect transition="in" filter="fade">
                                      <p:cBhvr>
                                        <p:cTn id="91" dur="500"/>
                                        <p:tgtEl>
                                          <p:spTgt spid="32"/>
                                        </p:tgtEl>
                                      </p:cBhvr>
                                    </p:animEffect>
                                  </p:childTnLst>
                                </p:cTn>
                              </p:par>
                              <p:par>
                                <p:cTn id="92" presetID="53" presetClass="entr" presetSubtype="16" fill="hold" nodeType="withEffect">
                                  <p:stCondLst>
                                    <p:cond delay="25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par>
                                <p:cTn id="97" presetID="53" presetClass="entr" presetSubtype="16" fill="hold" nodeType="withEffect">
                                  <p:stCondLst>
                                    <p:cond delay="75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par>
                                <p:cTn id="102" presetID="53" presetClass="entr" presetSubtype="16" fill="hold" nodeType="withEffect">
                                  <p:stCondLst>
                                    <p:cond delay="75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fltVal val="0"/>
                                          </p:val>
                                        </p:tav>
                                        <p:tav tm="100000">
                                          <p:val>
                                            <p:strVal val="#ppt_w"/>
                                          </p:val>
                                        </p:tav>
                                      </p:tavLst>
                                    </p:anim>
                                    <p:anim calcmode="lin" valueType="num">
                                      <p:cBhvr>
                                        <p:cTn id="105" dur="500" fill="hold"/>
                                        <p:tgtEl>
                                          <p:spTgt spid="5"/>
                                        </p:tgtEl>
                                        <p:attrNameLst>
                                          <p:attrName>ppt_h</p:attrName>
                                        </p:attrNameLst>
                                      </p:cBhvr>
                                      <p:tavLst>
                                        <p:tav tm="0">
                                          <p:val>
                                            <p:fltVal val="0"/>
                                          </p:val>
                                        </p:tav>
                                        <p:tav tm="100000">
                                          <p:val>
                                            <p:strVal val="#ppt_h"/>
                                          </p:val>
                                        </p:tav>
                                      </p:tavLst>
                                    </p:anim>
                                    <p:animEffect transition="in" filter="fade">
                                      <p:cBhvr>
                                        <p:cTn id="106" dur="500"/>
                                        <p:tgtEl>
                                          <p:spTgt spid="5"/>
                                        </p:tgtEl>
                                      </p:cBhvr>
                                    </p:animEffect>
                                  </p:childTnLst>
                                </p:cTn>
                              </p:par>
                              <p:par>
                                <p:cTn id="107" presetID="53" presetClass="entr" presetSubtype="16" fill="hold" nodeType="withEffect">
                                  <p:stCondLst>
                                    <p:cond delay="75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500" fill="hold"/>
                                        <p:tgtEl>
                                          <p:spTgt spid="4"/>
                                        </p:tgtEl>
                                        <p:attrNameLst>
                                          <p:attrName>ppt_w</p:attrName>
                                        </p:attrNameLst>
                                      </p:cBhvr>
                                      <p:tavLst>
                                        <p:tav tm="0">
                                          <p:val>
                                            <p:fltVal val="0"/>
                                          </p:val>
                                        </p:tav>
                                        <p:tav tm="100000">
                                          <p:val>
                                            <p:strVal val="#ppt_w"/>
                                          </p:val>
                                        </p:tav>
                                      </p:tavLst>
                                    </p:anim>
                                    <p:anim calcmode="lin" valueType="num">
                                      <p:cBhvr>
                                        <p:cTn id="110" dur="500" fill="hold"/>
                                        <p:tgtEl>
                                          <p:spTgt spid="4"/>
                                        </p:tgtEl>
                                        <p:attrNameLst>
                                          <p:attrName>ppt_h</p:attrName>
                                        </p:attrNameLst>
                                      </p:cBhvr>
                                      <p:tavLst>
                                        <p:tav tm="0">
                                          <p:val>
                                            <p:fltVal val="0"/>
                                          </p:val>
                                        </p:tav>
                                        <p:tav tm="100000">
                                          <p:val>
                                            <p:strVal val="#ppt_h"/>
                                          </p:val>
                                        </p:tav>
                                      </p:tavLst>
                                    </p:anim>
                                    <p:animEffect transition="in" filter="fade">
                                      <p:cBhvr>
                                        <p:cTn id="111" dur="500"/>
                                        <p:tgtEl>
                                          <p:spTgt spid="4"/>
                                        </p:tgtEl>
                                      </p:cBhvr>
                                    </p:animEffect>
                                  </p:childTnLst>
                                </p:cTn>
                              </p:par>
                              <p:par>
                                <p:cTn id="112" presetID="53" presetClass="entr" presetSubtype="16" fill="hold" nodeType="withEffect">
                                  <p:stCondLst>
                                    <p:cond delay="250"/>
                                  </p:stCondLst>
                                  <p:childTnLst>
                                    <p:set>
                                      <p:cBhvr>
                                        <p:cTn id="113" dur="1" fill="hold">
                                          <p:stCondLst>
                                            <p:cond delay="0"/>
                                          </p:stCondLst>
                                        </p:cTn>
                                        <p:tgtEl>
                                          <p:spTgt spid="3"/>
                                        </p:tgtEl>
                                        <p:attrNameLst>
                                          <p:attrName>style.visibility</p:attrName>
                                        </p:attrNameLst>
                                      </p:cBhvr>
                                      <p:to>
                                        <p:strVal val="visible"/>
                                      </p:to>
                                    </p:set>
                                    <p:anim calcmode="lin" valueType="num">
                                      <p:cBhvr>
                                        <p:cTn id="114" dur="500" fill="hold"/>
                                        <p:tgtEl>
                                          <p:spTgt spid="3"/>
                                        </p:tgtEl>
                                        <p:attrNameLst>
                                          <p:attrName>ppt_w</p:attrName>
                                        </p:attrNameLst>
                                      </p:cBhvr>
                                      <p:tavLst>
                                        <p:tav tm="0">
                                          <p:val>
                                            <p:fltVal val="0"/>
                                          </p:val>
                                        </p:tav>
                                        <p:tav tm="100000">
                                          <p:val>
                                            <p:strVal val="#ppt_w"/>
                                          </p:val>
                                        </p:tav>
                                      </p:tavLst>
                                    </p:anim>
                                    <p:anim calcmode="lin" valueType="num">
                                      <p:cBhvr>
                                        <p:cTn id="115" dur="500" fill="hold"/>
                                        <p:tgtEl>
                                          <p:spTgt spid="3"/>
                                        </p:tgtEl>
                                        <p:attrNameLst>
                                          <p:attrName>ppt_h</p:attrName>
                                        </p:attrNameLst>
                                      </p:cBhvr>
                                      <p:tavLst>
                                        <p:tav tm="0">
                                          <p:val>
                                            <p:fltVal val="0"/>
                                          </p:val>
                                        </p:tav>
                                        <p:tav tm="100000">
                                          <p:val>
                                            <p:strVal val="#ppt_h"/>
                                          </p:val>
                                        </p:tav>
                                      </p:tavLst>
                                    </p:anim>
                                    <p:animEffect transition="in" filter="fade">
                                      <p:cBhvr>
                                        <p:cTn id="116" dur="500"/>
                                        <p:tgtEl>
                                          <p:spTgt spid="3"/>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500" fill="hold"/>
                                        <p:tgtEl>
                                          <p:spTgt spid="46"/>
                                        </p:tgtEl>
                                        <p:attrNameLst>
                                          <p:attrName>ppt_w</p:attrName>
                                        </p:attrNameLst>
                                      </p:cBhvr>
                                      <p:tavLst>
                                        <p:tav tm="0">
                                          <p:val>
                                            <p:fltVal val="0"/>
                                          </p:val>
                                        </p:tav>
                                        <p:tav tm="100000">
                                          <p:val>
                                            <p:strVal val="#ppt_w"/>
                                          </p:val>
                                        </p:tav>
                                      </p:tavLst>
                                    </p:anim>
                                    <p:anim calcmode="lin" valueType="num">
                                      <p:cBhvr>
                                        <p:cTn id="120" dur="500" fill="hold"/>
                                        <p:tgtEl>
                                          <p:spTgt spid="46"/>
                                        </p:tgtEl>
                                        <p:attrNameLst>
                                          <p:attrName>ppt_h</p:attrName>
                                        </p:attrNameLst>
                                      </p:cBhvr>
                                      <p:tavLst>
                                        <p:tav tm="0">
                                          <p:val>
                                            <p:fltVal val="0"/>
                                          </p:val>
                                        </p:tav>
                                        <p:tav tm="100000">
                                          <p:val>
                                            <p:strVal val="#ppt_h"/>
                                          </p:val>
                                        </p:tav>
                                      </p:tavLst>
                                    </p:anim>
                                    <p:animEffect transition="in" filter="fade">
                                      <p:cBhvr>
                                        <p:cTn id="121" dur="500"/>
                                        <p:tgtEl>
                                          <p:spTgt spid="46"/>
                                        </p:tgtEl>
                                      </p:cBhvr>
                                    </p:animEffect>
                                  </p:childTnLst>
                                </p:cTn>
                              </p:par>
                              <p:par>
                                <p:cTn id="122" presetID="53" presetClass="entr" presetSubtype="16" fill="hold" nodeType="withEffect">
                                  <p:stCondLst>
                                    <p:cond delay="25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par>
                                <p:cTn id="127" presetID="53" presetClass="entr" presetSubtype="16" fill="hold" nodeType="withEffect">
                                  <p:stCondLst>
                                    <p:cond delay="50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500" fill="hold"/>
                                        <p:tgtEl>
                                          <p:spTgt spid="18"/>
                                        </p:tgtEl>
                                        <p:attrNameLst>
                                          <p:attrName>ppt_w</p:attrName>
                                        </p:attrNameLst>
                                      </p:cBhvr>
                                      <p:tavLst>
                                        <p:tav tm="0">
                                          <p:val>
                                            <p:fltVal val="0"/>
                                          </p:val>
                                        </p:tav>
                                        <p:tav tm="100000">
                                          <p:val>
                                            <p:strVal val="#ppt_w"/>
                                          </p:val>
                                        </p:tav>
                                      </p:tavLst>
                                    </p:anim>
                                    <p:anim calcmode="lin" valueType="num">
                                      <p:cBhvr>
                                        <p:cTn id="130" dur="500" fill="hold"/>
                                        <p:tgtEl>
                                          <p:spTgt spid="18"/>
                                        </p:tgtEl>
                                        <p:attrNameLst>
                                          <p:attrName>ppt_h</p:attrName>
                                        </p:attrNameLst>
                                      </p:cBhvr>
                                      <p:tavLst>
                                        <p:tav tm="0">
                                          <p:val>
                                            <p:fltVal val="0"/>
                                          </p:val>
                                        </p:tav>
                                        <p:tav tm="100000">
                                          <p:val>
                                            <p:strVal val="#ppt_h"/>
                                          </p:val>
                                        </p:tav>
                                      </p:tavLst>
                                    </p:anim>
                                    <p:animEffect transition="in" filter="fade">
                                      <p:cBhvr>
                                        <p:cTn id="131" dur="500"/>
                                        <p:tgtEl>
                                          <p:spTgt spid="18"/>
                                        </p:tgtEl>
                                      </p:cBhvr>
                                    </p:animEffect>
                                  </p:childTnLst>
                                </p:cTn>
                              </p:par>
                              <p:par>
                                <p:cTn id="132" presetID="53" presetClass="entr" presetSubtype="16" fill="hold" nodeType="withEffect">
                                  <p:stCondLst>
                                    <p:cond delay="750"/>
                                  </p:stCondLst>
                                  <p:childTnLst>
                                    <p:set>
                                      <p:cBhvr>
                                        <p:cTn id="133" dur="1" fill="hold">
                                          <p:stCondLst>
                                            <p:cond delay="0"/>
                                          </p:stCondLst>
                                        </p:cTn>
                                        <p:tgtEl>
                                          <p:spTgt spid="17"/>
                                        </p:tgtEl>
                                        <p:attrNameLst>
                                          <p:attrName>style.visibility</p:attrName>
                                        </p:attrNameLst>
                                      </p:cBhvr>
                                      <p:to>
                                        <p:strVal val="visible"/>
                                      </p:to>
                                    </p:set>
                                    <p:anim calcmode="lin" valueType="num">
                                      <p:cBhvr>
                                        <p:cTn id="134" dur="500" fill="hold"/>
                                        <p:tgtEl>
                                          <p:spTgt spid="17"/>
                                        </p:tgtEl>
                                        <p:attrNameLst>
                                          <p:attrName>ppt_w</p:attrName>
                                        </p:attrNameLst>
                                      </p:cBhvr>
                                      <p:tavLst>
                                        <p:tav tm="0">
                                          <p:val>
                                            <p:fltVal val="0"/>
                                          </p:val>
                                        </p:tav>
                                        <p:tav tm="100000">
                                          <p:val>
                                            <p:strVal val="#ppt_w"/>
                                          </p:val>
                                        </p:tav>
                                      </p:tavLst>
                                    </p:anim>
                                    <p:anim calcmode="lin" valueType="num">
                                      <p:cBhvr>
                                        <p:cTn id="135" dur="500" fill="hold"/>
                                        <p:tgtEl>
                                          <p:spTgt spid="17"/>
                                        </p:tgtEl>
                                        <p:attrNameLst>
                                          <p:attrName>ppt_h</p:attrName>
                                        </p:attrNameLst>
                                      </p:cBhvr>
                                      <p:tavLst>
                                        <p:tav tm="0">
                                          <p:val>
                                            <p:fltVal val="0"/>
                                          </p:val>
                                        </p:tav>
                                        <p:tav tm="100000">
                                          <p:val>
                                            <p:strVal val="#ppt_h"/>
                                          </p:val>
                                        </p:tav>
                                      </p:tavLst>
                                    </p:anim>
                                    <p:animEffect transition="in" filter="fade">
                                      <p:cBhvr>
                                        <p:cTn id="136" dur="500"/>
                                        <p:tgtEl>
                                          <p:spTgt spid="17"/>
                                        </p:tgtEl>
                                      </p:cBhvr>
                                    </p:animEffect>
                                  </p:childTnLst>
                                </p:cTn>
                              </p:par>
                              <p:par>
                                <p:cTn id="137" presetID="53" presetClass="entr" presetSubtype="16" fill="hold" grpId="0" nodeType="withEffect">
                                  <p:stCondLst>
                                    <p:cond delay="500"/>
                                  </p:stCondLst>
                                  <p:childTnLst>
                                    <p:set>
                                      <p:cBhvr>
                                        <p:cTn id="138" dur="1" fill="hold">
                                          <p:stCondLst>
                                            <p:cond delay="0"/>
                                          </p:stCondLst>
                                        </p:cTn>
                                        <p:tgtEl>
                                          <p:spTgt spid="110"/>
                                        </p:tgtEl>
                                        <p:attrNameLst>
                                          <p:attrName>style.visibility</p:attrName>
                                        </p:attrNameLst>
                                      </p:cBhvr>
                                      <p:to>
                                        <p:strVal val="visible"/>
                                      </p:to>
                                    </p:set>
                                    <p:anim calcmode="lin" valueType="num">
                                      <p:cBhvr>
                                        <p:cTn id="139" dur="500" fill="hold"/>
                                        <p:tgtEl>
                                          <p:spTgt spid="110"/>
                                        </p:tgtEl>
                                        <p:attrNameLst>
                                          <p:attrName>ppt_w</p:attrName>
                                        </p:attrNameLst>
                                      </p:cBhvr>
                                      <p:tavLst>
                                        <p:tav tm="0">
                                          <p:val>
                                            <p:fltVal val="0"/>
                                          </p:val>
                                        </p:tav>
                                        <p:tav tm="100000">
                                          <p:val>
                                            <p:strVal val="#ppt_w"/>
                                          </p:val>
                                        </p:tav>
                                      </p:tavLst>
                                    </p:anim>
                                    <p:anim calcmode="lin" valueType="num">
                                      <p:cBhvr>
                                        <p:cTn id="140" dur="500" fill="hold"/>
                                        <p:tgtEl>
                                          <p:spTgt spid="110"/>
                                        </p:tgtEl>
                                        <p:attrNameLst>
                                          <p:attrName>ppt_h</p:attrName>
                                        </p:attrNameLst>
                                      </p:cBhvr>
                                      <p:tavLst>
                                        <p:tav tm="0">
                                          <p:val>
                                            <p:fltVal val="0"/>
                                          </p:val>
                                        </p:tav>
                                        <p:tav tm="100000">
                                          <p:val>
                                            <p:strVal val="#ppt_h"/>
                                          </p:val>
                                        </p:tav>
                                      </p:tavLst>
                                    </p:anim>
                                    <p:animEffect transition="in" filter="fade">
                                      <p:cBhvr>
                                        <p:cTn id="141" dur="500"/>
                                        <p:tgtEl>
                                          <p:spTgt spid="110"/>
                                        </p:tgtEl>
                                      </p:cBhvr>
                                    </p:animEffect>
                                  </p:childTnLst>
                                </p:cTn>
                              </p:par>
                              <p:par>
                                <p:cTn id="142" presetID="53" presetClass="entr" presetSubtype="16" fill="hold" grpId="0" nodeType="withEffect">
                                  <p:stCondLst>
                                    <p:cond delay="250"/>
                                  </p:stCondLst>
                                  <p:childTnLst>
                                    <p:set>
                                      <p:cBhvr>
                                        <p:cTn id="143" dur="1" fill="hold">
                                          <p:stCondLst>
                                            <p:cond delay="0"/>
                                          </p:stCondLst>
                                        </p:cTn>
                                        <p:tgtEl>
                                          <p:spTgt spid="108"/>
                                        </p:tgtEl>
                                        <p:attrNameLst>
                                          <p:attrName>style.visibility</p:attrName>
                                        </p:attrNameLst>
                                      </p:cBhvr>
                                      <p:to>
                                        <p:strVal val="visible"/>
                                      </p:to>
                                    </p:set>
                                    <p:anim calcmode="lin" valueType="num">
                                      <p:cBhvr>
                                        <p:cTn id="144" dur="500" fill="hold"/>
                                        <p:tgtEl>
                                          <p:spTgt spid="108"/>
                                        </p:tgtEl>
                                        <p:attrNameLst>
                                          <p:attrName>ppt_w</p:attrName>
                                        </p:attrNameLst>
                                      </p:cBhvr>
                                      <p:tavLst>
                                        <p:tav tm="0">
                                          <p:val>
                                            <p:fltVal val="0"/>
                                          </p:val>
                                        </p:tav>
                                        <p:tav tm="100000">
                                          <p:val>
                                            <p:strVal val="#ppt_w"/>
                                          </p:val>
                                        </p:tav>
                                      </p:tavLst>
                                    </p:anim>
                                    <p:anim calcmode="lin" valueType="num">
                                      <p:cBhvr>
                                        <p:cTn id="145" dur="500" fill="hold"/>
                                        <p:tgtEl>
                                          <p:spTgt spid="108"/>
                                        </p:tgtEl>
                                        <p:attrNameLst>
                                          <p:attrName>ppt_h</p:attrName>
                                        </p:attrNameLst>
                                      </p:cBhvr>
                                      <p:tavLst>
                                        <p:tav tm="0">
                                          <p:val>
                                            <p:fltVal val="0"/>
                                          </p:val>
                                        </p:tav>
                                        <p:tav tm="100000">
                                          <p:val>
                                            <p:strVal val="#ppt_h"/>
                                          </p:val>
                                        </p:tav>
                                      </p:tavLst>
                                    </p:anim>
                                    <p:animEffect transition="in" filter="fade">
                                      <p:cBhvr>
                                        <p:cTn id="146" dur="500"/>
                                        <p:tgtEl>
                                          <p:spTgt spid="108"/>
                                        </p:tgtEl>
                                      </p:cBhvr>
                                    </p:animEffect>
                                  </p:childTnLst>
                                </p:cTn>
                              </p:par>
                              <p:par>
                                <p:cTn id="147" presetID="22" presetClass="entr" presetSubtype="4" fill="hold" nodeType="withEffect">
                                  <p:stCondLst>
                                    <p:cond delay="750"/>
                                  </p:stCondLst>
                                  <p:childTnLst>
                                    <p:set>
                                      <p:cBhvr>
                                        <p:cTn id="148" dur="1" fill="hold">
                                          <p:stCondLst>
                                            <p:cond delay="0"/>
                                          </p:stCondLst>
                                        </p:cTn>
                                        <p:tgtEl>
                                          <p:spTgt spid="28"/>
                                        </p:tgtEl>
                                        <p:attrNameLst>
                                          <p:attrName>style.visibility</p:attrName>
                                        </p:attrNameLst>
                                      </p:cBhvr>
                                      <p:to>
                                        <p:strVal val="visible"/>
                                      </p:to>
                                    </p:set>
                                    <p:animEffect transition="in" filter="wipe(down)">
                                      <p:cBhvr>
                                        <p:cTn id="149" dur="500"/>
                                        <p:tgtEl>
                                          <p:spTgt spid="28"/>
                                        </p:tgtEl>
                                      </p:cBhvr>
                                    </p:animEffect>
                                  </p:childTnLst>
                                </p:cTn>
                              </p:par>
                              <p:par>
                                <p:cTn id="150" presetID="22" presetClass="entr" presetSubtype="4" fill="hold" nodeType="withEffect">
                                  <p:stCondLst>
                                    <p:cond delay="1000"/>
                                  </p:stCondLst>
                                  <p:childTnLst>
                                    <p:set>
                                      <p:cBhvr>
                                        <p:cTn id="151" dur="1" fill="hold">
                                          <p:stCondLst>
                                            <p:cond delay="0"/>
                                          </p:stCondLst>
                                        </p:cTn>
                                        <p:tgtEl>
                                          <p:spTgt spid="33"/>
                                        </p:tgtEl>
                                        <p:attrNameLst>
                                          <p:attrName>style.visibility</p:attrName>
                                        </p:attrNameLst>
                                      </p:cBhvr>
                                      <p:to>
                                        <p:strVal val="visible"/>
                                      </p:to>
                                    </p:set>
                                    <p:animEffect transition="in" filter="wipe(down)">
                                      <p:cBhvr>
                                        <p:cTn id="152" dur="500"/>
                                        <p:tgtEl>
                                          <p:spTgt spid="33"/>
                                        </p:tgtEl>
                                      </p:cBhvr>
                                    </p:animEffect>
                                  </p:childTnLst>
                                </p:cTn>
                              </p:par>
                              <p:par>
                                <p:cTn id="153" presetID="22" presetClass="entr" presetSubtype="4" fill="hold" nodeType="withEffect">
                                  <p:stCondLst>
                                    <p:cond delay="1250"/>
                                  </p:stCondLst>
                                  <p:childTnLst>
                                    <p:set>
                                      <p:cBhvr>
                                        <p:cTn id="154" dur="1" fill="hold">
                                          <p:stCondLst>
                                            <p:cond delay="0"/>
                                          </p:stCondLst>
                                        </p:cTn>
                                        <p:tgtEl>
                                          <p:spTgt spid="56"/>
                                        </p:tgtEl>
                                        <p:attrNameLst>
                                          <p:attrName>style.visibility</p:attrName>
                                        </p:attrNameLst>
                                      </p:cBhvr>
                                      <p:to>
                                        <p:strVal val="visible"/>
                                      </p:to>
                                    </p:set>
                                    <p:animEffect transition="in" filter="wipe(down)">
                                      <p:cBhvr>
                                        <p:cTn id="155" dur="500"/>
                                        <p:tgtEl>
                                          <p:spTgt spid="56"/>
                                        </p:tgtEl>
                                      </p:cBhvr>
                                    </p:animEffect>
                                  </p:childTnLst>
                                </p:cTn>
                              </p:par>
                              <p:par>
                                <p:cTn id="156" presetID="22" presetClass="entr" presetSubtype="4" fill="hold" nodeType="withEffect">
                                  <p:stCondLst>
                                    <p:cond delay="750"/>
                                  </p:stCondLst>
                                  <p:childTnLst>
                                    <p:set>
                                      <p:cBhvr>
                                        <p:cTn id="157" dur="1" fill="hold">
                                          <p:stCondLst>
                                            <p:cond delay="0"/>
                                          </p:stCondLst>
                                        </p:cTn>
                                        <p:tgtEl>
                                          <p:spTgt spid="92"/>
                                        </p:tgtEl>
                                        <p:attrNameLst>
                                          <p:attrName>style.visibility</p:attrName>
                                        </p:attrNameLst>
                                      </p:cBhvr>
                                      <p:to>
                                        <p:strVal val="visible"/>
                                      </p:to>
                                    </p:set>
                                    <p:animEffect transition="in" filter="wipe(down)">
                                      <p:cBhvr>
                                        <p:cTn id="158" dur="500"/>
                                        <p:tgtEl>
                                          <p:spTgt spid="92"/>
                                        </p:tgtEl>
                                      </p:cBhvr>
                                    </p:animEffect>
                                  </p:childTnLst>
                                </p:cTn>
                              </p:par>
                              <p:par>
                                <p:cTn id="159" presetID="22" presetClass="entr" presetSubtype="4" fill="hold" nodeType="withEffect">
                                  <p:stCondLst>
                                    <p:cond delay="1250"/>
                                  </p:stCondLst>
                                  <p:childTnLst>
                                    <p:set>
                                      <p:cBhvr>
                                        <p:cTn id="160" dur="1" fill="hold">
                                          <p:stCondLst>
                                            <p:cond delay="0"/>
                                          </p:stCondLst>
                                        </p:cTn>
                                        <p:tgtEl>
                                          <p:spTgt spid="100"/>
                                        </p:tgtEl>
                                        <p:attrNameLst>
                                          <p:attrName>style.visibility</p:attrName>
                                        </p:attrNameLst>
                                      </p:cBhvr>
                                      <p:to>
                                        <p:strVal val="visible"/>
                                      </p:to>
                                    </p:set>
                                    <p:animEffect transition="in" filter="wipe(down)">
                                      <p:cBhvr>
                                        <p:cTn id="161" dur="500"/>
                                        <p:tgtEl>
                                          <p:spTgt spid="100"/>
                                        </p:tgtEl>
                                      </p:cBhvr>
                                    </p:animEffect>
                                  </p:childTnLst>
                                </p:cTn>
                              </p:par>
                              <p:par>
                                <p:cTn id="162" presetID="22" presetClass="entr" presetSubtype="4" fill="hold" nodeType="withEffect">
                                  <p:stCondLst>
                                    <p:cond delay="750"/>
                                  </p:stCondLst>
                                  <p:childTnLst>
                                    <p:set>
                                      <p:cBhvr>
                                        <p:cTn id="163" dur="1" fill="hold">
                                          <p:stCondLst>
                                            <p:cond delay="0"/>
                                          </p:stCondLst>
                                        </p:cTn>
                                        <p:tgtEl>
                                          <p:spTgt spid="51"/>
                                        </p:tgtEl>
                                        <p:attrNameLst>
                                          <p:attrName>style.visibility</p:attrName>
                                        </p:attrNameLst>
                                      </p:cBhvr>
                                      <p:to>
                                        <p:strVal val="visible"/>
                                      </p:to>
                                    </p:set>
                                    <p:animEffect transition="in" filter="wipe(down)">
                                      <p:cBhvr>
                                        <p:cTn id="164" dur="500"/>
                                        <p:tgtEl>
                                          <p:spTgt spid="51"/>
                                        </p:tgtEl>
                                      </p:cBhvr>
                                    </p:animEffect>
                                  </p:childTnLst>
                                </p:cTn>
                              </p:par>
                              <p:par>
                                <p:cTn id="165" presetID="22" presetClass="entr" presetSubtype="4" fill="hold" nodeType="withEffect">
                                  <p:stCondLst>
                                    <p:cond delay="1000"/>
                                  </p:stCondLst>
                                  <p:childTnLst>
                                    <p:set>
                                      <p:cBhvr>
                                        <p:cTn id="166" dur="1" fill="hold">
                                          <p:stCondLst>
                                            <p:cond delay="0"/>
                                          </p:stCondLst>
                                        </p:cTn>
                                        <p:tgtEl>
                                          <p:spTgt spid="113"/>
                                        </p:tgtEl>
                                        <p:attrNameLst>
                                          <p:attrName>style.visibility</p:attrName>
                                        </p:attrNameLst>
                                      </p:cBhvr>
                                      <p:to>
                                        <p:strVal val="visible"/>
                                      </p:to>
                                    </p:set>
                                    <p:animEffect transition="in" filter="wipe(down)">
                                      <p:cBhvr>
                                        <p:cTn id="167" dur="500"/>
                                        <p:tgtEl>
                                          <p:spTgt spid="113"/>
                                        </p:tgtEl>
                                      </p:cBhvr>
                                    </p:animEffect>
                                  </p:childTnLst>
                                </p:cTn>
                              </p:par>
                              <p:par>
                                <p:cTn id="168" presetID="22" presetClass="entr" presetSubtype="4" fill="hold" nodeType="withEffect">
                                  <p:stCondLst>
                                    <p:cond delay="750"/>
                                  </p:stCondLst>
                                  <p:childTnLst>
                                    <p:set>
                                      <p:cBhvr>
                                        <p:cTn id="169" dur="1" fill="hold">
                                          <p:stCondLst>
                                            <p:cond delay="0"/>
                                          </p:stCondLst>
                                        </p:cTn>
                                        <p:tgtEl>
                                          <p:spTgt spid="129"/>
                                        </p:tgtEl>
                                        <p:attrNameLst>
                                          <p:attrName>style.visibility</p:attrName>
                                        </p:attrNameLst>
                                      </p:cBhvr>
                                      <p:to>
                                        <p:strVal val="visible"/>
                                      </p:to>
                                    </p:set>
                                    <p:animEffect transition="in" filter="wipe(down)">
                                      <p:cBhvr>
                                        <p:cTn id="170" dur="500"/>
                                        <p:tgtEl>
                                          <p:spTgt spid="129"/>
                                        </p:tgtEl>
                                      </p:cBhvr>
                                    </p:animEffect>
                                  </p:childTnLst>
                                </p:cTn>
                              </p:par>
                              <p:par>
                                <p:cTn id="171" presetID="22" presetClass="entr" presetSubtype="4" fill="hold" nodeType="withEffect">
                                  <p:stCondLst>
                                    <p:cond delay="1000"/>
                                  </p:stCondLst>
                                  <p:childTnLst>
                                    <p:set>
                                      <p:cBhvr>
                                        <p:cTn id="172" dur="1" fill="hold">
                                          <p:stCondLst>
                                            <p:cond delay="0"/>
                                          </p:stCondLst>
                                        </p:cTn>
                                        <p:tgtEl>
                                          <p:spTgt spid="103"/>
                                        </p:tgtEl>
                                        <p:attrNameLst>
                                          <p:attrName>style.visibility</p:attrName>
                                        </p:attrNameLst>
                                      </p:cBhvr>
                                      <p:to>
                                        <p:strVal val="visible"/>
                                      </p:to>
                                    </p:set>
                                    <p:animEffect transition="in" filter="wipe(down)">
                                      <p:cBhvr>
                                        <p:cTn id="173" dur="500"/>
                                        <p:tgtEl>
                                          <p:spTgt spid="103"/>
                                        </p:tgtEl>
                                      </p:cBhvr>
                                    </p:animEffect>
                                  </p:childTnLst>
                                </p:cTn>
                              </p:par>
                              <p:par>
                                <p:cTn id="174" presetID="22" presetClass="entr" presetSubtype="4" fill="hold" nodeType="withEffect">
                                  <p:stCondLst>
                                    <p:cond delay="750"/>
                                  </p:stCondLst>
                                  <p:childTnLst>
                                    <p:set>
                                      <p:cBhvr>
                                        <p:cTn id="175" dur="1" fill="hold">
                                          <p:stCondLst>
                                            <p:cond delay="0"/>
                                          </p:stCondLst>
                                        </p:cTn>
                                        <p:tgtEl>
                                          <p:spTgt spid="61"/>
                                        </p:tgtEl>
                                        <p:attrNameLst>
                                          <p:attrName>style.visibility</p:attrName>
                                        </p:attrNameLst>
                                      </p:cBhvr>
                                      <p:to>
                                        <p:strVal val="visible"/>
                                      </p:to>
                                    </p:set>
                                    <p:animEffect transition="in" filter="wipe(down)">
                                      <p:cBhvr>
                                        <p:cTn id="176" dur="500"/>
                                        <p:tgtEl>
                                          <p:spTgt spid="61"/>
                                        </p:tgtEl>
                                      </p:cBhvr>
                                    </p:animEffect>
                                  </p:childTnLst>
                                </p:cTn>
                              </p:par>
                              <p:par>
                                <p:cTn id="177" presetID="22" presetClass="entr" presetSubtype="4" fill="hold" nodeType="withEffect">
                                  <p:stCondLst>
                                    <p:cond delay="750"/>
                                  </p:stCondLst>
                                  <p:childTnLst>
                                    <p:set>
                                      <p:cBhvr>
                                        <p:cTn id="178" dur="1" fill="hold">
                                          <p:stCondLst>
                                            <p:cond delay="0"/>
                                          </p:stCondLst>
                                        </p:cTn>
                                        <p:tgtEl>
                                          <p:spTgt spid="79"/>
                                        </p:tgtEl>
                                        <p:attrNameLst>
                                          <p:attrName>style.visibility</p:attrName>
                                        </p:attrNameLst>
                                      </p:cBhvr>
                                      <p:to>
                                        <p:strVal val="visible"/>
                                      </p:to>
                                    </p:set>
                                    <p:animEffect transition="in" filter="wipe(down)">
                                      <p:cBhvr>
                                        <p:cTn id="179" dur="500"/>
                                        <p:tgtEl>
                                          <p:spTgt spid="79"/>
                                        </p:tgtEl>
                                      </p:cBhvr>
                                    </p:animEffect>
                                  </p:childTnLst>
                                </p:cTn>
                              </p:par>
                              <p:par>
                                <p:cTn id="180" presetID="22" presetClass="entr" presetSubtype="4" fill="hold" nodeType="withEffect">
                                  <p:stCondLst>
                                    <p:cond delay="1250"/>
                                  </p:stCondLst>
                                  <p:childTnLst>
                                    <p:set>
                                      <p:cBhvr>
                                        <p:cTn id="181" dur="1" fill="hold">
                                          <p:stCondLst>
                                            <p:cond delay="0"/>
                                          </p:stCondLst>
                                        </p:cTn>
                                        <p:tgtEl>
                                          <p:spTgt spid="69"/>
                                        </p:tgtEl>
                                        <p:attrNameLst>
                                          <p:attrName>style.visibility</p:attrName>
                                        </p:attrNameLst>
                                      </p:cBhvr>
                                      <p:to>
                                        <p:strVal val="visible"/>
                                      </p:to>
                                    </p:set>
                                    <p:animEffect transition="in" filter="wipe(down)">
                                      <p:cBhvr>
                                        <p:cTn id="182" dur="500"/>
                                        <p:tgtEl>
                                          <p:spTgt spid="69"/>
                                        </p:tgtEl>
                                      </p:cBhvr>
                                    </p:animEffect>
                                  </p:childTnLst>
                                </p:cTn>
                              </p:par>
                              <p:par>
                                <p:cTn id="183" presetID="22" presetClass="entr" presetSubtype="4" fill="hold" nodeType="withEffect">
                                  <p:stCondLst>
                                    <p:cond delay="75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00"/>
                                        <p:tgtEl>
                                          <p:spTgt spid="52"/>
                                        </p:tgtEl>
                                      </p:cBhvr>
                                    </p:animEffect>
                                  </p:childTnLst>
                                </p:cTn>
                              </p:par>
                              <p:par>
                                <p:cTn id="186" presetID="22" presetClass="entr" presetSubtype="4" fill="hold" nodeType="withEffect">
                                  <p:stCondLst>
                                    <p:cond delay="1000"/>
                                  </p:stCondLst>
                                  <p:childTnLst>
                                    <p:set>
                                      <p:cBhvr>
                                        <p:cTn id="187" dur="1" fill="hold">
                                          <p:stCondLst>
                                            <p:cond delay="0"/>
                                          </p:stCondLst>
                                        </p:cTn>
                                        <p:tgtEl>
                                          <p:spTgt spid="132"/>
                                        </p:tgtEl>
                                        <p:attrNameLst>
                                          <p:attrName>style.visibility</p:attrName>
                                        </p:attrNameLst>
                                      </p:cBhvr>
                                      <p:to>
                                        <p:strVal val="visible"/>
                                      </p:to>
                                    </p:set>
                                    <p:animEffect transition="in" filter="wipe(down)">
                                      <p:cBhvr>
                                        <p:cTn id="188" dur="500"/>
                                        <p:tgtEl>
                                          <p:spTgt spid="132"/>
                                        </p:tgtEl>
                                      </p:cBhvr>
                                    </p:animEffect>
                                  </p:childTnLst>
                                </p:cTn>
                              </p:par>
                              <p:par>
                                <p:cTn id="189" presetID="22" presetClass="entr" presetSubtype="4" fill="hold" nodeType="withEffect">
                                  <p:stCondLst>
                                    <p:cond delay="750"/>
                                  </p:stCondLst>
                                  <p:childTnLst>
                                    <p:set>
                                      <p:cBhvr>
                                        <p:cTn id="190" dur="1" fill="hold">
                                          <p:stCondLst>
                                            <p:cond delay="0"/>
                                          </p:stCondLst>
                                        </p:cTn>
                                        <p:tgtEl>
                                          <p:spTgt spid="122"/>
                                        </p:tgtEl>
                                        <p:attrNameLst>
                                          <p:attrName>style.visibility</p:attrName>
                                        </p:attrNameLst>
                                      </p:cBhvr>
                                      <p:to>
                                        <p:strVal val="visible"/>
                                      </p:to>
                                    </p:set>
                                    <p:animEffect transition="in" filter="wipe(down)">
                                      <p:cBhvr>
                                        <p:cTn id="191" dur="500"/>
                                        <p:tgtEl>
                                          <p:spTgt spid="122"/>
                                        </p:tgtEl>
                                      </p:cBhvr>
                                    </p:animEffect>
                                  </p:childTnLst>
                                </p:cTn>
                              </p:par>
                              <p:par>
                                <p:cTn id="192" presetID="22" presetClass="entr" presetSubtype="4" fill="hold" nodeType="withEffect">
                                  <p:stCondLst>
                                    <p:cond delay="1250"/>
                                  </p:stCondLst>
                                  <p:childTnLst>
                                    <p:set>
                                      <p:cBhvr>
                                        <p:cTn id="193" dur="1" fill="hold">
                                          <p:stCondLst>
                                            <p:cond delay="0"/>
                                          </p:stCondLst>
                                        </p:cTn>
                                        <p:tgtEl>
                                          <p:spTgt spid="119"/>
                                        </p:tgtEl>
                                        <p:attrNameLst>
                                          <p:attrName>style.visibility</p:attrName>
                                        </p:attrNameLst>
                                      </p:cBhvr>
                                      <p:to>
                                        <p:strVal val="visible"/>
                                      </p:to>
                                    </p:set>
                                    <p:animEffect transition="in" filter="wipe(down)">
                                      <p:cBhvr>
                                        <p:cTn id="194" dur="500"/>
                                        <p:tgtEl>
                                          <p:spTgt spid="119"/>
                                        </p:tgtEl>
                                      </p:cBhvr>
                                    </p:animEffect>
                                  </p:childTnLst>
                                </p:cTn>
                              </p:par>
                              <p:par>
                                <p:cTn id="195" presetID="22" presetClass="entr" presetSubtype="4" fill="hold" nodeType="withEffect">
                                  <p:stCondLst>
                                    <p:cond delay="750"/>
                                  </p:stCondLst>
                                  <p:childTnLst>
                                    <p:set>
                                      <p:cBhvr>
                                        <p:cTn id="196" dur="1" fill="hold">
                                          <p:stCondLst>
                                            <p:cond delay="0"/>
                                          </p:stCondLst>
                                        </p:cTn>
                                        <p:tgtEl>
                                          <p:spTgt spid="126"/>
                                        </p:tgtEl>
                                        <p:attrNameLst>
                                          <p:attrName>style.visibility</p:attrName>
                                        </p:attrNameLst>
                                      </p:cBhvr>
                                      <p:to>
                                        <p:strVal val="visible"/>
                                      </p:to>
                                    </p:set>
                                    <p:animEffect transition="in" filter="wipe(down)">
                                      <p:cBhvr>
                                        <p:cTn id="197" dur="500"/>
                                        <p:tgtEl>
                                          <p:spTgt spid="126"/>
                                        </p:tgtEl>
                                      </p:cBhvr>
                                    </p:animEffect>
                                  </p:childTnLst>
                                </p:cTn>
                              </p:par>
                              <p:par>
                                <p:cTn id="198" presetID="22" presetClass="entr" presetSubtype="4" fill="hold" nodeType="withEffect">
                                  <p:stCondLst>
                                    <p:cond delay="750"/>
                                  </p:stCondLst>
                                  <p:childTnLst>
                                    <p:set>
                                      <p:cBhvr>
                                        <p:cTn id="199" dur="1" fill="hold">
                                          <p:stCondLst>
                                            <p:cond delay="0"/>
                                          </p:stCondLst>
                                        </p:cTn>
                                        <p:tgtEl>
                                          <p:spTgt spid="141"/>
                                        </p:tgtEl>
                                        <p:attrNameLst>
                                          <p:attrName>style.visibility</p:attrName>
                                        </p:attrNameLst>
                                      </p:cBhvr>
                                      <p:to>
                                        <p:strVal val="visible"/>
                                      </p:to>
                                    </p:set>
                                    <p:animEffect transition="in" filter="wipe(down)">
                                      <p:cBhvr>
                                        <p:cTn id="200" dur="500"/>
                                        <p:tgtEl>
                                          <p:spTgt spid="141"/>
                                        </p:tgtEl>
                                      </p:cBhvr>
                                    </p:animEffect>
                                  </p:childTnLst>
                                </p:cTn>
                              </p:par>
                              <p:par>
                                <p:cTn id="201" presetID="22" presetClass="entr" presetSubtype="4" fill="hold" nodeType="withEffect">
                                  <p:stCondLst>
                                    <p:cond delay="1000"/>
                                  </p:stCondLst>
                                  <p:childTnLst>
                                    <p:set>
                                      <p:cBhvr>
                                        <p:cTn id="202" dur="1" fill="hold">
                                          <p:stCondLst>
                                            <p:cond delay="0"/>
                                          </p:stCondLst>
                                        </p:cTn>
                                        <p:tgtEl>
                                          <p:spTgt spid="76"/>
                                        </p:tgtEl>
                                        <p:attrNameLst>
                                          <p:attrName>style.visibility</p:attrName>
                                        </p:attrNameLst>
                                      </p:cBhvr>
                                      <p:to>
                                        <p:strVal val="visible"/>
                                      </p:to>
                                    </p:set>
                                    <p:animEffect transition="in" filter="wipe(down)">
                                      <p:cBhvr>
                                        <p:cTn id="203" dur="500"/>
                                        <p:tgtEl>
                                          <p:spTgt spid="76"/>
                                        </p:tgtEl>
                                      </p:cBhvr>
                                    </p:animEffect>
                                  </p:childTnLst>
                                </p:cTn>
                              </p:par>
                              <p:par>
                                <p:cTn id="204" presetID="22" presetClass="entr" presetSubtype="4" fill="hold" nodeType="withEffect">
                                  <p:stCondLst>
                                    <p:cond delay="750"/>
                                  </p:stCondLst>
                                  <p:childTnLst>
                                    <p:set>
                                      <p:cBhvr>
                                        <p:cTn id="205" dur="1" fill="hold">
                                          <p:stCondLst>
                                            <p:cond delay="0"/>
                                          </p:stCondLst>
                                        </p:cTn>
                                        <p:tgtEl>
                                          <p:spTgt spid="88"/>
                                        </p:tgtEl>
                                        <p:attrNameLst>
                                          <p:attrName>style.visibility</p:attrName>
                                        </p:attrNameLst>
                                      </p:cBhvr>
                                      <p:to>
                                        <p:strVal val="visible"/>
                                      </p:to>
                                    </p:set>
                                    <p:animEffect transition="in" filter="wipe(down)">
                                      <p:cBhvr>
                                        <p:cTn id="206" dur="500"/>
                                        <p:tgtEl>
                                          <p:spTgt spid="88"/>
                                        </p:tgtEl>
                                      </p:cBhvr>
                                    </p:animEffect>
                                  </p:childTnLst>
                                </p:cTn>
                              </p:par>
                              <p:par>
                                <p:cTn id="207" presetID="22" presetClass="entr" presetSubtype="4" fill="hold" nodeType="withEffect">
                                  <p:stCondLst>
                                    <p:cond delay="750"/>
                                  </p:stCondLst>
                                  <p:childTnLst>
                                    <p:set>
                                      <p:cBhvr>
                                        <p:cTn id="208" dur="1" fill="hold">
                                          <p:stCondLst>
                                            <p:cond delay="0"/>
                                          </p:stCondLst>
                                        </p:cTn>
                                        <p:tgtEl>
                                          <p:spTgt spid="138"/>
                                        </p:tgtEl>
                                        <p:attrNameLst>
                                          <p:attrName>style.visibility</p:attrName>
                                        </p:attrNameLst>
                                      </p:cBhvr>
                                      <p:to>
                                        <p:strVal val="visible"/>
                                      </p:to>
                                    </p:set>
                                    <p:animEffect transition="in" filter="wipe(down)">
                                      <p:cBhvr>
                                        <p:cTn id="209" dur="500"/>
                                        <p:tgtEl>
                                          <p:spTgt spid="138"/>
                                        </p:tgtEl>
                                      </p:cBhvr>
                                    </p:animEffect>
                                  </p:childTnLst>
                                </p:cTn>
                              </p:par>
                              <p:par>
                                <p:cTn id="210" presetID="22" presetClass="entr" presetSubtype="4" fill="hold" nodeType="withEffect">
                                  <p:stCondLst>
                                    <p:cond delay="1250"/>
                                  </p:stCondLst>
                                  <p:childTnLst>
                                    <p:set>
                                      <p:cBhvr>
                                        <p:cTn id="211" dur="1" fill="hold">
                                          <p:stCondLst>
                                            <p:cond delay="0"/>
                                          </p:stCondLst>
                                        </p:cTn>
                                        <p:tgtEl>
                                          <p:spTgt spid="135"/>
                                        </p:tgtEl>
                                        <p:attrNameLst>
                                          <p:attrName>style.visibility</p:attrName>
                                        </p:attrNameLst>
                                      </p:cBhvr>
                                      <p:to>
                                        <p:strVal val="visible"/>
                                      </p:to>
                                    </p:set>
                                    <p:animEffect transition="in" filter="wipe(down)">
                                      <p:cBhvr>
                                        <p:cTn id="212" dur="500"/>
                                        <p:tgtEl>
                                          <p:spTgt spid="135"/>
                                        </p:tgtEl>
                                      </p:cBhvr>
                                    </p:animEffect>
                                  </p:childTnLst>
                                </p:cTn>
                              </p:par>
                              <p:par>
                                <p:cTn id="213" presetID="22" presetClass="entr" presetSubtype="4" fill="hold" nodeType="withEffect">
                                  <p:stCondLst>
                                    <p:cond delay="750"/>
                                  </p:stCondLst>
                                  <p:childTnLst>
                                    <p:set>
                                      <p:cBhvr>
                                        <p:cTn id="214" dur="1" fill="hold">
                                          <p:stCondLst>
                                            <p:cond delay="0"/>
                                          </p:stCondLst>
                                        </p:cTn>
                                        <p:tgtEl>
                                          <p:spTgt spid="53"/>
                                        </p:tgtEl>
                                        <p:attrNameLst>
                                          <p:attrName>style.visibility</p:attrName>
                                        </p:attrNameLst>
                                      </p:cBhvr>
                                      <p:to>
                                        <p:strVal val="visible"/>
                                      </p:to>
                                    </p:set>
                                    <p:animEffect transition="in" filter="wipe(down)">
                                      <p:cBhvr>
                                        <p:cTn id="215" dur="500"/>
                                        <p:tgtEl>
                                          <p:spTgt spid="53"/>
                                        </p:tgtEl>
                                      </p:cBhvr>
                                    </p:animEffect>
                                  </p:childTnLst>
                                </p:cTn>
                              </p:par>
                              <p:par>
                                <p:cTn id="216" presetID="22" presetClass="entr" presetSubtype="4" fill="hold" nodeType="withEffect">
                                  <p:stCondLst>
                                    <p:cond delay="1250"/>
                                  </p:stCondLst>
                                  <p:childTnLst>
                                    <p:set>
                                      <p:cBhvr>
                                        <p:cTn id="217" dur="1" fill="hold">
                                          <p:stCondLst>
                                            <p:cond delay="0"/>
                                          </p:stCondLst>
                                        </p:cTn>
                                        <p:tgtEl>
                                          <p:spTgt spid="116"/>
                                        </p:tgtEl>
                                        <p:attrNameLst>
                                          <p:attrName>style.visibility</p:attrName>
                                        </p:attrNameLst>
                                      </p:cBhvr>
                                      <p:to>
                                        <p:strVal val="visible"/>
                                      </p:to>
                                    </p:set>
                                    <p:animEffect transition="in" filter="wipe(down)">
                                      <p:cBhvr>
                                        <p:cTn id="218" dur="500"/>
                                        <p:tgtEl>
                                          <p:spTgt spid="116"/>
                                        </p:tgtEl>
                                      </p:cBhvr>
                                    </p:animEffect>
                                  </p:childTnLst>
                                </p:cTn>
                              </p:par>
                              <p:par>
                                <p:cTn id="219" presetID="22" presetClass="entr" presetSubtype="4" fill="hold" nodeType="withEffect">
                                  <p:stCondLst>
                                    <p:cond delay="1000"/>
                                  </p:stCondLst>
                                  <p:childTnLst>
                                    <p:set>
                                      <p:cBhvr>
                                        <p:cTn id="220" dur="1" fill="hold">
                                          <p:stCondLst>
                                            <p:cond delay="0"/>
                                          </p:stCondLst>
                                        </p:cTn>
                                        <p:tgtEl>
                                          <p:spTgt spid="85"/>
                                        </p:tgtEl>
                                        <p:attrNameLst>
                                          <p:attrName>style.visibility</p:attrName>
                                        </p:attrNameLst>
                                      </p:cBhvr>
                                      <p:to>
                                        <p:strVal val="visible"/>
                                      </p:to>
                                    </p:set>
                                    <p:animEffect transition="in" filter="wipe(down)">
                                      <p:cBhvr>
                                        <p:cTn id="221" dur="500"/>
                                        <p:tgtEl>
                                          <p:spTgt spid="85"/>
                                        </p:tgtEl>
                                      </p:cBhvr>
                                    </p:animEffect>
                                  </p:childTnLst>
                                </p:cTn>
                              </p:par>
                              <p:par>
                                <p:cTn id="222" presetID="22" presetClass="entr" presetSubtype="4" fill="hold" nodeType="withEffect">
                                  <p:stCondLst>
                                    <p:cond delay="75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39" grpId="0" animBg="1"/>
      <p:bldP spid="82" grpId="0" animBg="1"/>
      <p:bldP spid="99" grpId="0" animBg="1"/>
      <p:bldP spid="108" grpId="0" animBg="1"/>
      <p:bldP spid="27" grpId="0" animBg="1"/>
      <p:bldP spid="110" grpId="0" animBg="1"/>
      <p:bldP spid="46" grpId="0" animBg="1"/>
      <p:bldP spid="44"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30" y="2565361"/>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83" y="2575804"/>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5"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6" y="2571332"/>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6"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60"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23"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903"/>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PaaS vs CaaS vs FaaS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a:xfrm>
            <a:off x="178135" y="2082613"/>
            <a:ext cx="3927804" cy="4410259"/>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PaaS et CaaS</a:t>
            </a:r>
          </a:p>
          <a:p>
            <a:r>
              <a:rPr lang="en-CA" sz="2400" dirty="0">
                <a:solidFill>
                  <a:schemeClr val="tx1"/>
                </a:solidFill>
              </a:rPr>
              <a:t>Azure Service Fabric</a:t>
            </a:r>
          </a:p>
          <a:p>
            <a:r>
              <a:rPr lang="en-CA" sz="2400" dirty="0">
                <a:solidFill>
                  <a:schemeClr val="tx1"/>
                </a:solidFill>
              </a:rPr>
              <a:t>Azure Service Fabric Mesh</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a:xfrm>
            <a:off x="4158259" y="2082614"/>
            <a:ext cx="3927804" cy="4410258"/>
          </a:xfrm>
        </p:spPr>
        <p:style>
          <a:lnRef idx="2">
            <a:schemeClr val="accent2"/>
          </a:lnRef>
          <a:fillRef idx="1">
            <a:schemeClr val="lt1"/>
          </a:fillRef>
          <a:effectRef idx="0">
            <a:schemeClr val="accent2"/>
          </a:effectRef>
          <a:fontRef idx="minor">
            <a:schemeClr val="dk1"/>
          </a:fontRef>
        </p:style>
        <p:txBody>
          <a:bodyPr/>
          <a:lstStyle/>
          <a:p>
            <a:endParaRPr lang="en-CA" dirty="0">
              <a:solidFill>
                <a:schemeClr val="tx1"/>
              </a:solidFill>
            </a:endParaRPr>
          </a:p>
          <a:p>
            <a:pPr algn="ctr"/>
            <a:r>
              <a:rPr lang="en-CA" dirty="0">
                <a:solidFill>
                  <a:schemeClr val="tx1"/>
                </a:solidFill>
              </a:rPr>
              <a:t>CaaS</a:t>
            </a:r>
          </a:p>
          <a:p>
            <a:r>
              <a:rPr lang="en-CA" sz="2800" dirty="0">
                <a:solidFill>
                  <a:schemeClr val="tx1"/>
                </a:solidFill>
              </a:rPr>
              <a:t>Azure Container Instance</a:t>
            </a:r>
          </a:p>
          <a:p>
            <a:r>
              <a:rPr lang="en-CA" sz="2800" dirty="0">
                <a:solidFill>
                  <a:schemeClr val="tx1"/>
                </a:solidFill>
              </a:rPr>
              <a:t>Azure Kubernetes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a:xfrm>
            <a:off x="8138382" y="2082614"/>
            <a:ext cx="3875483" cy="4410258"/>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FaaS</a:t>
            </a:r>
          </a:p>
          <a:p>
            <a:r>
              <a:rPr lang="en-CA" sz="2800" dirty="0">
                <a:solidFill>
                  <a:schemeClr val="tx1"/>
                </a:solidFill>
              </a:rPr>
              <a:t>Azure Functions</a:t>
            </a:r>
          </a:p>
        </p:txBody>
      </p:sp>
      <p:pic>
        <p:nvPicPr>
          <p:cNvPr id="8" name="Image 7">
            <a:extLst>
              <a:ext uri="{FF2B5EF4-FFF2-40B4-BE49-F238E27FC236}">
                <a16:creationId xmlns:a16="http://schemas.microsoft.com/office/drawing/2014/main" id="{102E27B4-6D80-4AC1-AE2A-EC7CA3778929}"/>
              </a:ext>
            </a:extLst>
          </p:cNvPr>
          <p:cNvPicPr>
            <a:picLocks noChangeAspect="1"/>
          </p:cNvPicPr>
          <p:nvPr/>
        </p:nvPicPr>
        <p:blipFill>
          <a:blip r:embed="rId3"/>
          <a:stretch>
            <a:fillRect/>
          </a:stretch>
        </p:blipFill>
        <p:spPr>
          <a:xfrm>
            <a:off x="973618" y="5266755"/>
            <a:ext cx="2428047" cy="1060133"/>
          </a:xfrm>
          <a:prstGeom prst="rect">
            <a:avLst/>
          </a:prstGeom>
        </p:spPr>
      </p:pic>
      <p:pic>
        <p:nvPicPr>
          <p:cNvPr id="10" name="Image 9">
            <a:extLst>
              <a:ext uri="{FF2B5EF4-FFF2-40B4-BE49-F238E27FC236}">
                <a16:creationId xmlns:a16="http://schemas.microsoft.com/office/drawing/2014/main" id="{B62C21B9-9BDE-41BA-8E26-5D835A2F9CDB}"/>
              </a:ext>
            </a:extLst>
          </p:cNvPr>
          <p:cNvPicPr>
            <a:picLocks noChangeAspect="1"/>
          </p:cNvPicPr>
          <p:nvPr/>
        </p:nvPicPr>
        <p:blipFill>
          <a:blip r:embed="rId4"/>
          <a:stretch>
            <a:fillRect/>
          </a:stretch>
        </p:blipFill>
        <p:spPr>
          <a:xfrm>
            <a:off x="9436725" y="5295883"/>
            <a:ext cx="1402667" cy="1118560"/>
          </a:xfrm>
          <a:prstGeom prst="rect">
            <a:avLst/>
          </a:prstGeom>
        </p:spPr>
      </p:pic>
      <p:sp>
        <p:nvSpPr>
          <p:cNvPr id="14" name="Ellipse 13">
            <a:extLst>
              <a:ext uri="{FF2B5EF4-FFF2-40B4-BE49-F238E27FC236}">
                <a16:creationId xmlns:a16="http://schemas.microsoft.com/office/drawing/2014/main" id="{BB2F426A-4920-4062-98B6-23B55219657F}"/>
              </a:ext>
            </a:extLst>
          </p:cNvPr>
          <p:cNvSpPr/>
          <p:nvPr/>
        </p:nvSpPr>
        <p:spPr>
          <a:xfrm>
            <a:off x="1583593" y="1720693"/>
            <a:ext cx="937260" cy="937260"/>
          </a:xfrm>
          <a:prstGeom prst="ellipse">
            <a:avLst/>
          </a:prstGeom>
          <a:solidFill>
            <a:srgbClr val="DB4C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bg2"/>
                </a:solidFill>
              </a:rPr>
              <a:t>1</a:t>
            </a:r>
            <a:endParaRPr lang="en-CA" sz="3200" dirty="0">
              <a:solidFill>
                <a:schemeClr val="bg2"/>
              </a:solidFill>
            </a:endParaRPr>
          </a:p>
        </p:txBody>
      </p:sp>
      <p:sp>
        <p:nvSpPr>
          <p:cNvPr id="16" name="Ellipse 15">
            <a:extLst>
              <a:ext uri="{FF2B5EF4-FFF2-40B4-BE49-F238E27FC236}">
                <a16:creationId xmlns:a16="http://schemas.microsoft.com/office/drawing/2014/main" id="{3CC8C117-3C9B-42C0-8B57-0C6AE05C9743}"/>
              </a:ext>
            </a:extLst>
          </p:cNvPr>
          <p:cNvSpPr/>
          <p:nvPr/>
        </p:nvSpPr>
        <p:spPr>
          <a:xfrm>
            <a:off x="5715974" y="1690690"/>
            <a:ext cx="937260" cy="937260"/>
          </a:xfrm>
          <a:prstGeom prst="ellipse">
            <a:avLst/>
          </a:prstGeom>
          <a:solidFill>
            <a:srgbClr val="966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2</a:t>
            </a:r>
            <a:endParaRPr lang="en-CA" sz="3200" dirty="0"/>
          </a:p>
        </p:txBody>
      </p:sp>
      <p:sp>
        <p:nvSpPr>
          <p:cNvPr id="17" name="Ellipse 16">
            <a:extLst>
              <a:ext uri="{FF2B5EF4-FFF2-40B4-BE49-F238E27FC236}">
                <a16:creationId xmlns:a16="http://schemas.microsoft.com/office/drawing/2014/main" id="{FDF3B634-F45D-4F2C-A927-6741831EF823}"/>
              </a:ext>
            </a:extLst>
          </p:cNvPr>
          <p:cNvSpPr/>
          <p:nvPr/>
        </p:nvSpPr>
        <p:spPr>
          <a:xfrm>
            <a:off x="9669429" y="1705676"/>
            <a:ext cx="937260" cy="937260"/>
          </a:xfrm>
          <a:prstGeom prst="ellipse">
            <a:avLst/>
          </a:prstGeom>
          <a:solidFill>
            <a:srgbClr val="F4B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3</a:t>
            </a:r>
            <a:endParaRPr lang="en-CA" sz="3200" dirty="0"/>
          </a:p>
        </p:txBody>
      </p:sp>
      <p:pic>
        <p:nvPicPr>
          <p:cNvPr id="1026" name="Picture 2" descr="Azure Container Instances – AllAboutWindowsSL">
            <a:extLst>
              <a:ext uri="{FF2B5EF4-FFF2-40B4-BE49-F238E27FC236}">
                <a16:creationId xmlns:a16="http://schemas.microsoft.com/office/drawing/2014/main" id="{7FBB6F8D-7E22-45CF-B590-C858FDB38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515" y="5012973"/>
            <a:ext cx="2531779" cy="1329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Server Container on an AKS (Azure Kubernetes Service ...">
            <a:extLst>
              <a:ext uri="{FF2B5EF4-FFF2-40B4-BE49-F238E27FC236}">
                <a16:creationId xmlns:a16="http://schemas.microsoft.com/office/drawing/2014/main" id="{62DC39E6-05A2-4C47-9268-0CA84A958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241" y="5295883"/>
            <a:ext cx="1404120" cy="11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628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0B91627C-44FB-4400-AC5C-22441CD920D1}"/>
              </a:ext>
            </a:extLst>
          </p:cNvPr>
          <p:cNvGrpSpPr/>
          <p:nvPr/>
        </p:nvGrpSpPr>
        <p:grpSpPr>
          <a:xfrm>
            <a:off x="4445654" y="1340069"/>
            <a:ext cx="3883489" cy="3889585"/>
            <a:chOff x="4154677" y="0"/>
            <a:chExt cx="3883489" cy="3889585"/>
          </a:xfrm>
        </p:grpSpPr>
        <p:pic>
          <p:nvPicPr>
            <p:cNvPr id="23" name="Image 22">
              <a:extLst>
                <a:ext uri="{FF2B5EF4-FFF2-40B4-BE49-F238E27FC236}">
                  <a16:creationId xmlns:a16="http://schemas.microsoft.com/office/drawing/2014/main" id="{EE666928-9768-4BCC-830B-80C885489DE5}"/>
                </a:ext>
              </a:extLst>
            </p:cNvPr>
            <p:cNvPicPr>
              <a:picLocks noChangeAspect="1"/>
            </p:cNvPicPr>
            <p:nvPr/>
          </p:nvPicPr>
          <p:blipFill>
            <a:blip r:embed="rId3"/>
            <a:stretch>
              <a:fillRect/>
            </a:stretch>
          </p:blipFill>
          <p:spPr>
            <a:xfrm>
              <a:off x="4154677" y="0"/>
              <a:ext cx="3883489" cy="3889585"/>
            </a:xfrm>
            <a:prstGeom prst="rect">
              <a:avLst/>
            </a:prstGeom>
          </p:spPr>
        </p:pic>
        <p:sp>
          <p:nvSpPr>
            <p:cNvPr id="24" name="Rectangle 23">
              <a:extLst>
                <a:ext uri="{FF2B5EF4-FFF2-40B4-BE49-F238E27FC236}">
                  <a16:creationId xmlns:a16="http://schemas.microsoft.com/office/drawing/2014/main" id="{0A216785-E16C-4250-84F0-AE91F33CDCB6}"/>
                </a:ext>
              </a:extLst>
            </p:cNvPr>
            <p:cNvSpPr/>
            <p:nvPr/>
          </p:nvSpPr>
          <p:spPr>
            <a:xfrm>
              <a:off x="5058837" y="1129184"/>
              <a:ext cx="2665336" cy="1323439"/>
            </a:xfrm>
            <a:prstGeom prst="rect">
              <a:avLst/>
            </a:prstGeom>
          </p:spPr>
          <p:txBody>
            <a:bodyPr wrap="square">
              <a:spAutoFit/>
            </a:bodyPr>
            <a:lstStyle/>
            <a:p>
              <a:r>
                <a:rPr lang="en-CA" sz="2000" b="1" dirty="0"/>
                <a:t>Service Fabric is a large-scale microservices execution platform</a:t>
              </a:r>
            </a:p>
          </p:txBody>
        </p:sp>
      </p:grpSp>
      <p:grpSp>
        <p:nvGrpSpPr>
          <p:cNvPr id="29" name="Groupe 28">
            <a:extLst>
              <a:ext uri="{FF2B5EF4-FFF2-40B4-BE49-F238E27FC236}">
                <a16:creationId xmlns:a16="http://schemas.microsoft.com/office/drawing/2014/main" id="{45C283B3-5DEA-43D2-8F80-3DA3E9336C3B}"/>
              </a:ext>
            </a:extLst>
          </p:cNvPr>
          <p:cNvGrpSpPr/>
          <p:nvPr/>
        </p:nvGrpSpPr>
        <p:grpSpPr>
          <a:xfrm>
            <a:off x="7982208" y="1330316"/>
            <a:ext cx="3883489" cy="3889585"/>
            <a:chOff x="7724173" y="-68642"/>
            <a:chExt cx="3883489" cy="3889585"/>
          </a:xfrm>
        </p:grpSpPr>
        <p:pic>
          <p:nvPicPr>
            <p:cNvPr id="25" name="Image 24">
              <a:extLst>
                <a:ext uri="{FF2B5EF4-FFF2-40B4-BE49-F238E27FC236}">
                  <a16:creationId xmlns:a16="http://schemas.microsoft.com/office/drawing/2014/main" id="{567F0FE3-9E4E-4535-9E40-4006F0CA1051}"/>
                </a:ext>
              </a:extLst>
            </p:cNvPr>
            <p:cNvPicPr>
              <a:picLocks noChangeAspect="1"/>
            </p:cNvPicPr>
            <p:nvPr/>
          </p:nvPicPr>
          <p:blipFill>
            <a:blip r:embed="rId4"/>
            <a:stretch>
              <a:fillRect/>
            </a:stretch>
          </p:blipFill>
          <p:spPr>
            <a:xfrm>
              <a:off x="7724173" y="-68642"/>
              <a:ext cx="3883489" cy="3889585"/>
            </a:xfrm>
            <a:prstGeom prst="rect">
              <a:avLst/>
            </a:prstGeom>
          </p:spPr>
        </p:pic>
        <p:sp>
          <p:nvSpPr>
            <p:cNvPr id="26" name="Rectangle 25">
              <a:extLst>
                <a:ext uri="{FF2B5EF4-FFF2-40B4-BE49-F238E27FC236}">
                  <a16:creationId xmlns:a16="http://schemas.microsoft.com/office/drawing/2014/main" id="{576E4CC2-6E77-4C24-9798-704E7D519AC6}"/>
                </a:ext>
              </a:extLst>
            </p:cNvPr>
            <p:cNvSpPr/>
            <p:nvPr/>
          </p:nvSpPr>
          <p:spPr>
            <a:xfrm>
              <a:off x="8735029" y="1129184"/>
              <a:ext cx="2120654" cy="1015663"/>
            </a:xfrm>
            <a:prstGeom prst="rect">
              <a:avLst/>
            </a:prstGeom>
          </p:spPr>
          <p:txBody>
            <a:bodyPr wrap="square">
              <a:spAutoFit/>
            </a:bodyPr>
            <a:lstStyle/>
            <a:p>
              <a:r>
                <a:rPr lang="en-CA" sz="2000" b="1" dirty="0"/>
                <a:t>Azure Service Fabric is a Microsoft PaaS</a:t>
              </a:r>
            </a:p>
          </p:txBody>
        </p:sp>
      </p:grpSp>
      <p:grpSp>
        <p:nvGrpSpPr>
          <p:cNvPr id="34" name="Groupe 33">
            <a:extLst>
              <a:ext uri="{FF2B5EF4-FFF2-40B4-BE49-F238E27FC236}">
                <a16:creationId xmlns:a16="http://schemas.microsoft.com/office/drawing/2014/main" id="{C05FF06D-5845-4306-BA60-093102718C79}"/>
              </a:ext>
            </a:extLst>
          </p:cNvPr>
          <p:cNvGrpSpPr/>
          <p:nvPr/>
        </p:nvGrpSpPr>
        <p:grpSpPr>
          <a:xfrm>
            <a:off x="5487791" y="5142080"/>
            <a:ext cx="1419339" cy="1419339"/>
            <a:chOff x="4171708" y="5066013"/>
            <a:chExt cx="1419339" cy="1419339"/>
          </a:xfrm>
        </p:grpSpPr>
        <p:sp>
          <p:nvSpPr>
            <p:cNvPr id="32" name="Oval 19">
              <a:extLst>
                <a:ext uri="{FF2B5EF4-FFF2-40B4-BE49-F238E27FC236}">
                  <a16:creationId xmlns:a16="http://schemas.microsoft.com/office/drawing/2014/main" id="{476582A3-54DA-411E-92CD-11AA9F918F5A}"/>
                </a:ext>
              </a:extLst>
            </p:cNvPr>
            <p:cNvSpPr/>
            <p:nvPr/>
          </p:nvSpPr>
          <p:spPr bwMode="auto">
            <a:xfrm>
              <a:off x="4171708" y="5066013"/>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3" name="Graphic 29">
              <a:extLst>
                <a:ext uri="{FF2B5EF4-FFF2-40B4-BE49-F238E27FC236}">
                  <a16:creationId xmlns:a16="http://schemas.microsoft.com/office/drawing/2014/main" id="{14B83A33-0093-4D76-A1DD-E628851BE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9388" y="5245946"/>
              <a:ext cx="1043978" cy="1059471"/>
            </a:xfrm>
            <a:prstGeom prst="rect">
              <a:avLst/>
            </a:prstGeom>
          </p:spPr>
        </p:pic>
      </p:grpSp>
      <p:sp>
        <p:nvSpPr>
          <p:cNvPr id="35" name="Titre 34">
            <a:extLst>
              <a:ext uri="{FF2B5EF4-FFF2-40B4-BE49-F238E27FC236}">
                <a16:creationId xmlns:a16="http://schemas.microsoft.com/office/drawing/2014/main" id="{7F44FB11-E5B5-48AD-A0FC-854BE6A0383B}"/>
              </a:ext>
            </a:extLst>
          </p:cNvPr>
          <p:cNvSpPr>
            <a:spLocks noGrp="1"/>
          </p:cNvSpPr>
          <p:nvPr>
            <p:ph type="title"/>
          </p:nvPr>
        </p:nvSpPr>
        <p:spPr/>
        <p:txBody>
          <a:bodyPr/>
          <a:lstStyle/>
          <a:p>
            <a:r>
              <a:rPr lang="en-CA" dirty="0"/>
              <a:t>Service Fabric overview </a:t>
            </a:r>
          </a:p>
        </p:txBody>
      </p:sp>
      <p:grpSp>
        <p:nvGrpSpPr>
          <p:cNvPr id="3" name="Groupe 2">
            <a:extLst>
              <a:ext uri="{FF2B5EF4-FFF2-40B4-BE49-F238E27FC236}">
                <a16:creationId xmlns:a16="http://schemas.microsoft.com/office/drawing/2014/main" id="{4DA1B75D-806C-4F1E-8285-AE19FC2DFBB5}"/>
              </a:ext>
            </a:extLst>
          </p:cNvPr>
          <p:cNvGrpSpPr/>
          <p:nvPr/>
        </p:nvGrpSpPr>
        <p:grpSpPr>
          <a:xfrm>
            <a:off x="953644" y="1782237"/>
            <a:ext cx="4581334" cy="5084426"/>
            <a:chOff x="953644" y="1782237"/>
            <a:chExt cx="4581334" cy="5084426"/>
          </a:xfrm>
        </p:grpSpPr>
        <p:grpSp>
          <p:nvGrpSpPr>
            <p:cNvPr id="2" name="Groupe 1">
              <a:extLst>
                <a:ext uri="{FF2B5EF4-FFF2-40B4-BE49-F238E27FC236}">
                  <a16:creationId xmlns:a16="http://schemas.microsoft.com/office/drawing/2014/main" id="{B71C20A0-104E-4BD3-88C0-7EFCCA6780E8}"/>
                </a:ext>
              </a:extLst>
            </p:cNvPr>
            <p:cNvGrpSpPr/>
            <p:nvPr/>
          </p:nvGrpSpPr>
          <p:grpSpPr>
            <a:xfrm>
              <a:off x="953644" y="1782237"/>
              <a:ext cx="4581334" cy="5084426"/>
              <a:chOff x="953644" y="1782237"/>
              <a:chExt cx="4581334" cy="5084426"/>
            </a:xfrm>
          </p:grpSpPr>
          <p:grpSp>
            <p:nvGrpSpPr>
              <p:cNvPr id="27" name="Groupe 26">
                <a:extLst>
                  <a:ext uri="{FF2B5EF4-FFF2-40B4-BE49-F238E27FC236}">
                    <a16:creationId xmlns:a16="http://schemas.microsoft.com/office/drawing/2014/main" id="{438CBF34-F9AC-42A7-A62D-1DD7FB5D2DD5}"/>
                  </a:ext>
                </a:extLst>
              </p:cNvPr>
              <p:cNvGrpSpPr/>
              <p:nvPr/>
            </p:nvGrpSpPr>
            <p:grpSpPr>
              <a:xfrm>
                <a:off x="953644" y="1782237"/>
                <a:ext cx="3293525" cy="3293525"/>
                <a:chOff x="708130" y="361524"/>
                <a:chExt cx="3293525" cy="3293525"/>
              </a:xfrm>
            </p:grpSpPr>
            <p:pic>
              <p:nvPicPr>
                <p:cNvPr id="21" name="Image 20">
                  <a:extLst>
                    <a:ext uri="{FF2B5EF4-FFF2-40B4-BE49-F238E27FC236}">
                      <a16:creationId xmlns:a16="http://schemas.microsoft.com/office/drawing/2014/main" id="{893F9E3D-388C-4F3A-BB28-4ACC92CAC298}"/>
                    </a:ext>
                  </a:extLst>
                </p:cNvPr>
                <p:cNvPicPr>
                  <a:picLocks noChangeAspect="1"/>
                </p:cNvPicPr>
                <p:nvPr/>
              </p:nvPicPr>
              <p:blipFill>
                <a:blip r:embed="rId7"/>
                <a:stretch>
                  <a:fillRect/>
                </a:stretch>
              </p:blipFill>
              <p:spPr>
                <a:xfrm>
                  <a:off x="708130" y="361524"/>
                  <a:ext cx="3293525" cy="32935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1FDCC906-C2FB-4B25-A56C-E386CF73D54B}"/>
                    </a:ext>
                  </a:extLst>
                </p:cNvPr>
                <p:cNvSpPr/>
                <p:nvPr/>
              </p:nvSpPr>
              <p:spPr>
                <a:xfrm>
                  <a:off x="1240871" y="1436960"/>
                  <a:ext cx="2379945" cy="1015663"/>
                </a:xfrm>
                <a:prstGeom prst="rect">
                  <a:avLst/>
                </a:prstGeom>
              </p:spPr>
              <p:txBody>
                <a:bodyPr wrap="square">
                  <a:spAutoFit/>
                </a:bodyPr>
                <a:lstStyle/>
                <a:p>
                  <a:r>
                    <a:rPr lang="en-US" sz="2000" b="1" dirty="0"/>
                    <a:t>Service Fabric is a distributed systems platform </a:t>
                  </a:r>
                </a:p>
              </p:txBody>
            </p:sp>
          </p:grpSp>
          <p:pic>
            <p:nvPicPr>
              <p:cNvPr id="37" name="Image 36">
                <a:extLst>
                  <a:ext uri="{FF2B5EF4-FFF2-40B4-BE49-F238E27FC236}">
                    <a16:creationId xmlns:a16="http://schemas.microsoft.com/office/drawing/2014/main" id="{85249A54-C30B-4D2B-9450-FD1498079273}"/>
                  </a:ext>
                </a:extLst>
              </p:cNvPr>
              <p:cNvPicPr>
                <a:picLocks noChangeAspect="1"/>
              </p:cNvPicPr>
              <p:nvPr/>
            </p:nvPicPr>
            <p:blipFill>
              <a:blip r:embed="rId7"/>
              <a:stretch>
                <a:fillRect/>
              </a:stretch>
            </p:blipFill>
            <p:spPr>
              <a:xfrm>
                <a:off x="2241453" y="3573138"/>
                <a:ext cx="3293525" cy="3293525"/>
              </a:xfrm>
              <a:prstGeom prst="rect">
                <a:avLst/>
              </a:prstGeom>
              <a:ln>
                <a:noFill/>
              </a:ln>
              <a:effectLst>
                <a:outerShdw blurRad="292100" dist="139700" dir="2700000" algn="tl" rotWithShape="0">
                  <a:srgbClr val="333333">
                    <a:alpha val="65000"/>
                  </a:srgbClr>
                </a:outerShdw>
              </a:effectLst>
            </p:spPr>
          </p:pic>
        </p:grpSp>
        <p:sp>
          <p:nvSpPr>
            <p:cNvPr id="38" name="Rectangle 37">
              <a:extLst>
                <a:ext uri="{FF2B5EF4-FFF2-40B4-BE49-F238E27FC236}">
                  <a16:creationId xmlns:a16="http://schemas.microsoft.com/office/drawing/2014/main" id="{A6CB1743-6F74-4A97-88C3-4CA75A7FE65C}"/>
                </a:ext>
              </a:extLst>
            </p:cNvPr>
            <p:cNvSpPr/>
            <p:nvPr/>
          </p:nvSpPr>
          <p:spPr>
            <a:xfrm>
              <a:off x="2802328" y="4867897"/>
              <a:ext cx="2486978" cy="923330"/>
            </a:xfrm>
            <a:prstGeom prst="rect">
              <a:avLst/>
            </a:prstGeom>
          </p:spPr>
          <p:txBody>
            <a:bodyPr wrap="square">
              <a:spAutoFit/>
            </a:bodyPr>
            <a:lstStyle/>
            <a:p>
              <a:r>
                <a:rPr lang="en-CA" b="1" dirty="0"/>
                <a:t>Service Fabric can be deployed on Azure or AWS or OpenStack</a:t>
              </a:r>
            </a:p>
          </p:txBody>
        </p:sp>
      </p:grpSp>
      <p:grpSp>
        <p:nvGrpSpPr>
          <p:cNvPr id="39" name="Groupe 38">
            <a:extLst>
              <a:ext uri="{FF2B5EF4-FFF2-40B4-BE49-F238E27FC236}">
                <a16:creationId xmlns:a16="http://schemas.microsoft.com/office/drawing/2014/main" id="{6B0919EC-9FD6-4604-ABD0-7569220B5953}"/>
              </a:ext>
            </a:extLst>
          </p:cNvPr>
          <p:cNvGrpSpPr/>
          <p:nvPr/>
        </p:nvGrpSpPr>
        <p:grpSpPr>
          <a:xfrm>
            <a:off x="7447927" y="3197287"/>
            <a:ext cx="3883489" cy="3889585"/>
            <a:chOff x="7724173" y="-68642"/>
            <a:chExt cx="3883489" cy="3889585"/>
          </a:xfrm>
        </p:grpSpPr>
        <p:pic>
          <p:nvPicPr>
            <p:cNvPr id="40" name="Image 39">
              <a:extLst>
                <a:ext uri="{FF2B5EF4-FFF2-40B4-BE49-F238E27FC236}">
                  <a16:creationId xmlns:a16="http://schemas.microsoft.com/office/drawing/2014/main" id="{4E5F0309-B164-40DB-83B8-319FE7091BA4}"/>
                </a:ext>
              </a:extLst>
            </p:cNvPr>
            <p:cNvPicPr>
              <a:picLocks noChangeAspect="1"/>
            </p:cNvPicPr>
            <p:nvPr/>
          </p:nvPicPr>
          <p:blipFill>
            <a:blip r:embed="rId4"/>
            <a:stretch>
              <a:fillRect/>
            </a:stretch>
          </p:blipFill>
          <p:spPr>
            <a:xfrm>
              <a:off x="7724173" y="-68642"/>
              <a:ext cx="3883489" cy="3889585"/>
            </a:xfrm>
            <a:prstGeom prst="rect">
              <a:avLst/>
            </a:prstGeom>
          </p:spPr>
        </p:pic>
        <p:sp>
          <p:nvSpPr>
            <p:cNvPr id="41" name="Rectangle 40">
              <a:extLst>
                <a:ext uri="{FF2B5EF4-FFF2-40B4-BE49-F238E27FC236}">
                  <a16:creationId xmlns:a16="http://schemas.microsoft.com/office/drawing/2014/main" id="{379B65CD-6C69-4DD5-9376-74AB112F9BBB}"/>
                </a:ext>
              </a:extLst>
            </p:cNvPr>
            <p:cNvSpPr/>
            <p:nvPr/>
          </p:nvSpPr>
          <p:spPr>
            <a:xfrm>
              <a:off x="8735029" y="1129184"/>
              <a:ext cx="1797220" cy="1323439"/>
            </a:xfrm>
            <a:prstGeom prst="rect">
              <a:avLst/>
            </a:prstGeom>
          </p:spPr>
          <p:txBody>
            <a:bodyPr wrap="square">
              <a:spAutoFit/>
            </a:bodyPr>
            <a:lstStyle/>
            <a:p>
              <a:r>
                <a:rPr lang="en-CA" sz="2000" b="1" dirty="0"/>
                <a:t>Service Fabric is not only an Orchestrator for Container</a:t>
              </a:r>
            </a:p>
          </p:txBody>
        </p:sp>
      </p:grpSp>
    </p:spTree>
    <p:extLst>
      <p:ext uri="{BB962C8B-B14F-4D97-AF65-F5344CB8AC3E}">
        <p14:creationId xmlns:p14="http://schemas.microsoft.com/office/powerpoint/2010/main" val="277565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BFCCF-3CBC-4D36-B9B8-70381B419827}"/>
              </a:ext>
            </a:extLst>
          </p:cNvPr>
          <p:cNvSpPr>
            <a:spLocks noGrp="1"/>
          </p:cNvSpPr>
          <p:nvPr>
            <p:ph type="body" sz="quarter" idx="10"/>
          </p:nvPr>
        </p:nvSpPr>
        <p:spPr>
          <a:xfrm>
            <a:off x="269238" y="1569321"/>
            <a:ext cx="11653523" cy="2321276"/>
          </a:xfrm>
        </p:spPr>
        <p:txBody>
          <a:bodyPr/>
          <a:lstStyle/>
          <a:p>
            <a:r>
              <a:rPr lang="en-US" sz="3200" b="1" dirty="0"/>
              <a:t>Service Fabric cluster</a:t>
            </a:r>
            <a:r>
              <a:rPr lang="en-US" sz="3200" dirty="0"/>
              <a:t>:  a network-connected set of virtual machines (VMs) into which your microservices are deployed and managed.</a:t>
            </a:r>
          </a:p>
          <a:p>
            <a:r>
              <a:rPr lang="en-US" sz="3200" b="1" dirty="0"/>
              <a:t>The nodes </a:t>
            </a:r>
            <a:r>
              <a:rPr lang="en-US" sz="3200" dirty="0"/>
              <a:t>are the VMs that belong to the Service Fabric cluster</a:t>
            </a:r>
            <a:r>
              <a:rPr lang="en-US" dirty="0"/>
              <a:t>.</a:t>
            </a:r>
          </a:p>
          <a:p>
            <a:endParaRPr lang="en-CA" dirty="0"/>
          </a:p>
        </p:txBody>
      </p:sp>
      <p:sp>
        <p:nvSpPr>
          <p:cNvPr id="3" name="Titre 2">
            <a:extLst>
              <a:ext uri="{FF2B5EF4-FFF2-40B4-BE49-F238E27FC236}">
                <a16:creationId xmlns:a16="http://schemas.microsoft.com/office/drawing/2014/main" id="{F4F6C3FD-71E3-4985-8D4B-FF1D667CB344}"/>
              </a:ext>
            </a:extLst>
          </p:cNvPr>
          <p:cNvSpPr>
            <a:spLocks noGrp="1"/>
          </p:cNvSpPr>
          <p:nvPr>
            <p:ph type="title"/>
          </p:nvPr>
        </p:nvSpPr>
        <p:spPr/>
        <p:txBody>
          <a:bodyPr/>
          <a:lstStyle/>
          <a:p>
            <a:r>
              <a:rPr lang="en-CA" dirty="0"/>
              <a:t>Service Fabric Cluster structure</a:t>
            </a:r>
          </a:p>
        </p:txBody>
      </p:sp>
      <p:pic>
        <p:nvPicPr>
          <p:cNvPr id="5" name="Image 4">
            <a:extLst>
              <a:ext uri="{FF2B5EF4-FFF2-40B4-BE49-F238E27FC236}">
                <a16:creationId xmlns:a16="http://schemas.microsoft.com/office/drawing/2014/main" id="{F999B590-28B6-4C32-9EE6-C55A3B763015}"/>
              </a:ext>
            </a:extLst>
          </p:cNvPr>
          <p:cNvPicPr>
            <a:picLocks noChangeAspect="1"/>
          </p:cNvPicPr>
          <p:nvPr/>
        </p:nvPicPr>
        <p:blipFill>
          <a:blip r:embed="rId3"/>
          <a:stretch>
            <a:fillRect/>
          </a:stretch>
        </p:blipFill>
        <p:spPr>
          <a:xfrm>
            <a:off x="2842176" y="3285015"/>
            <a:ext cx="6507645" cy="3207858"/>
          </a:xfrm>
          <a:prstGeom prst="rect">
            <a:avLst/>
          </a:prstGeom>
        </p:spPr>
      </p:pic>
    </p:spTree>
    <p:extLst>
      <p:ext uri="{BB962C8B-B14F-4D97-AF65-F5344CB8AC3E}">
        <p14:creationId xmlns:p14="http://schemas.microsoft.com/office/powerpoint/2010/main" val="21217748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9" y="1891104"/>
            <a:ext cx="9194043" cy="3449125"/>
          </a:xfrm>
          <a:prstGeom prst="roundRect">
            <a:avLst/>
          </a:prstGeom>
          <a:noFill/>
          <a:ln w="127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1AF4B77-A212-446B-9CC7-B84E78F645B0}"/>
              </a:ext>
            </a:extLst>
          </p:cNvPr>
          <p:cNvSpPr txBox="1"/>
          <p:nvPr/>
        </p:nvSpPr>
        <p:spPr>
          <a:xfrm>
            <a:off x="2123136" y="6184041"/>
            <a:ext cx="1169760"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Optimizing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for microservice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8E7521A9-DAE6-40BF-B78C-717D3EDC205D}"/>
              </a:ext>
            </a:extLst>
          </p:cNvPr>
          <p:cNvSpPr txBox="1"/>
          <p:nvPr/>
        </p:nvSpPr>
        <p:spPr>
          <a:xfrm>
            <a:off x="3390926" y="6184041"/>
            <a:ext cx="1795528"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Tracking multiple deployment pipelines while maintaining agile updates</a:t>
            </a:r>
          </a:p>
        </p:txBody>
      </p:sp>
      <p:sp>
        <p:nvSpPr>
          <p:cNvPr id="7" name="TextBox 6">
            <a:extLst>
              <a:ext uri="{FF2B5EF4-FFF2-40B4-BE49-F238E27FC236}">
                <a16:creationId xmlns:a16="http://schemas.microsoft.com/office/drawing/2014/main" id="{F0A6C12C-D796-445E-8D1A-A2E0DEB3B225}"/>
              </a:ext>
            </a:extLst>
          </p:cNvPr>
          <p:cNvSpPr txBox="1"/>
          <p:nvPr/>
        </p:nvSpPr>
        <p:spPr>
          <a:xfrm>
            <a:off x="8888034" y="6184041"/>
            <a:ext cx="1825231"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Focusing on business logic instead of microservice platform maintenance </a:t>
            </a:r>
          </a:p>
        </p:txBody>
      </p:sp>
      <p:sp>
        <p:nvSpPr>
          <p:cNvPr id="8" name="TextBox 7">
            <a:extLst>
              <a:ext uri="{FF2B5EF4-FFF2-40B4-BE49-F238E27FC236}">
                <a16:creationId xmlns:a16="http://schemas.microsoft.com/office/drawing/2014/main" id="{2C7F3541-4097-4308-839E-470345232557}"/>
              </a:ext>
            </a:extLst>
          </p:cNvPr>
          <p:cNvSpPr txBox="1"/>
          <p:nvPr/>
        </p:nvSpPr>
        <p:spPr>
          <a:xfrm>
            <a:off x="81994" y="6184041"/>
            <a:ext cx="1943112"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Dealing with the complexity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of interactions and network communications </a:t>
            </a:r>
          </a:p>
        </p:txBody>
      </p:sp>
      <p:sp>
        <p:nvSpPr>
          <p:cNvPr id="9" name="TextBox 8">
            <a:extLst>
              <a:ext uri="{FF2B5EF4-FFF2-40B4-BE49-F238E27FC236}">
                <a16:creationId xmlns:a16="http://schemas.microsoft.com/office/drawing/2014/main" id="{651EFD84-87E7-42E1-B679-F3384B6BFE98}"/>
              </a:ext>
            </a:extLst>
          </p:cNvPr>
          <p:cNvSpPr txBox="1"/>
          <p:nvPr/>
        </p:nvSpPr>
        <p:spPr>
          <a:xfrm>
            <a:off x="5284484" y="6184041"/>
            <a:ext cx="1774974"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Monitoring and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governance at overarching and granular levels</a:t>
            </a:r>
          </a:p>
        </p:txBody>
      </p:sp>
      <p:sp>
        <p:nvSpPr>
          <p:cNvPr id="10" name="TextBox 9">
            <a:extLst>
              <a:ext uri="{FF2B5EF4-FFF2-40B4-BE49-F238E27FC236}">
                <a16:creationId xmlns:a16="http://schemas.microsoft.com/office/drawing/2014/main" id="{BD7DCD92-5097-4BF7-B428-35C47ADDF398}"/>
              </a:ext>
            </a:extLst>
          </p:cNvPr>
          <p:cNvSpPr txBox="1"/>
          <p:nvPr/>
        </p:nvSpPr>
        <p:spPr>
          <a:xfrm>
            <a:off x="7157488" y="6184041"/>
            <a:ext cx="1632516"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Achieving reliable state and data consistency without latency issues</a:t>
            </a:r>
          </a:p>
        </p:txBody>
      </p:sp>
      <p:sp>
        <p:nvSpPr>
          <p:cNvPr id="11" name="TextBox 10">
            <a:extLst>
              <a:ext uri="{FF2B5EF4-FFF2-40B4-BE49-F238E27FC236}">
                <a16:creationId xmlns:a16="http://schemas.microsoft.com/office/drawing/2014/main" id="{7E75805A-497F-4C80-B391-EA887ECB43F3}"/>
              </a:ext>
            </a:extLst>
          </p:cNvPr>
          <p:cNvSpPr txBox="1"/>
          <p:nvPr/>
        </p:nvSpPr>
        <p:spPr>
          <a:xfrm>
            <a:off x="10811294" y="6184041"/>
            <a:ext cx="1298713"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Running highly secure applications at scale</a:t>
            </a:r>
          </a:p>
        </p:txBody>
      </p:sp>
      <p:sp>
        <p:nvSpPr>
          <p:cNvPr id="178" name="Rectangle 177">
            <a:extLst>
              <a:ext uri="{FF2B5EF4-FFF2-40B4-BE49-F238E27FC236}">
                <a16:creationId xmlns:a16="http://schemas.microsoft.com/office/drawing/2014/main" id="{62EE96F3-2BBE-41B5-ADC8-939ACE0D6984}"/>
              </a:ext>
            </a:extLst>
          </p:cNvPr>
          <p:cNvSpPr/>
          <p:nvPr/>
        </p:nvSpPr>
        <p:spPr>
          <a:xfrm>
            <a:off x="3485321" y="1691293"/>
            <a:ext cx="526111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692099" y="1472342"/>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sp>
        <p:nvSpPr>
          <p:cNvPr id="157" name="Rectangle 156">
            <a:extLst>
              <a:ext uri="{FF2B5EF4-FFF2-40B4-BE49-F238E27FC236}">
                <a16:creationId xmlns:a16="http://schemas.microsoft.com/office/drawing/2014/main" id="{36392CD3-B4E8-443F-BBCF-7EBACB736F54}"/>
              </a:ext>
            </a:extLst>
          </p:cNvPr>
          <p:cNvSpPr/>
          <p:nvPr/>
        </p:nvSpPr>
        <p:spPr>
          <a:xfrm>
            <a:off x="4417953"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4"/>
          <a:stretch>
            <a:fillRect/>
          </a:stretch>
        </p:blipFill>
        <p:spPr>
          <a:xfrm>
            <a:off x="5456571" y="1579837"/>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226177" y="1472342"/>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4864FB6A-5BB5-4911-B458-E07D4A567A1B}"/>
              </a:ext>
            </a:extLst>
          </p:cNvPr>
          <p:cNvSpPr/>
          <p:nvPr/>
        </p:nvSpPr>
        <p:spPr>
          <a:xfrm>
            <a:off x="5952031"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6945783" y="1472342"/>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D8B2D2C1-A4E9-4693-91AA-1ECBE6C39C22}"/>
              </a:ext>
            </a:extLst>
          </p:cNvPr>
          <p:cNvSpPr/>
          <p:nvPr/>
        </p:nvSpPr>
        <p:spPr>
          <a:xfrm>
            <a:off x="7671637"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sp>
        <p:nvSpPr>
          <p:cNvPr id="106" name="Rectangle 105">
            <a:extLst>
              <a:ext uri="{FF2B5EF4-FFF2-40B4-BE49-F238E27FC236}">
                <a16:creationId xmlns:a16="http://schemas.microsoft.com/office/drawing/2014/main" id="{4F5F7F4E-7EBB-46FC-9894-532D8AF66813}"/>
              </a:ext>
            </a:extLst>
          </p:cNvPr>
          <p:cNvSpPr/>
          <p:nvPr/>
        </p:nvSpPr>
        <p:spPr>
          <a:xfrm>
            <a:off x="1833278" y="5152236"/>
            <a:ext cx="851165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1845832" y="5105648"/>
            <a:ext cx="12357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Flexible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3121282" y="5105648"/>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4342174" y="5106968"/>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24/7 availability &amp; performance</a:t>
            </a:r>
          </a:p>
        </p:txBody>
      </p:sp>
      <p:sp>
        <p:nvSpPr>
          <p:cNvPr id="123" name="Rectangle 122">
            <a:extLst>
              <a:ext uri="{FF2B5EF4-FFF2-40B4-BE49-F238E27FC236}">
                <a16:creationId xmlns:a16="http://schemas.microsoft.com/office/drawing/2014/main" id="{F770B067-886E-42C3-8908-BA6D0506D673}"/>
              </a:ext>
            </a:extLst>
          </p:cNvPr>
          <p:cNvSpPr/>
          <p:nvPr/>
        </p:nvSpPr>
        <p:spPr>
          <a:xfrm>
            <a:off x="5715356" y="5099742"/>
            <a:ext cx="8752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Elastic </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scalability</a:t>
            </a:r>
          </a:p>
        </p:txBody>
      </p:sp>
      <p:sp>
        <p:nvSpPr>
          <p:cNvPr id="125" name="Rectangle 124">
            <a:extLst>
              <a:ext uri="{FF2B5EF4-FFF2-40B4-BE49-F238E27FC236}">
                <a16:creationId xmlns:a16="http://schemas.microsoft.com/office/drawing/2014/main" id="{8A1A6B71-0FA3-40AC-9B19-9D96F6A7B7CE}"/>
              </a:ext>
            </a:extLst>
          </p:cNvPr>
          <p:cNvSpPr/>
          <p:nvPr/>
        </p:nvSpPr>
        <p:spPr>
          <a:xfrm>
            <a:off x="6821325" y="5022657"/>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endParaRPr lang="en-US" sz="1200">
              <a:solidFill>
                <a:srgbClr val="0078D7"/>
              </a:soli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586684A-DDB2-42F9-9ABB-F017E2CCBBC3}"/>
              </a:ext>
            </a:extLst>
          </p:cNvPr>
          <p:cNvSpPr/>
          <p:nvPr/>
        </p:nvSpPr>
        <p:spPr>
          <a:xfrm>
            <a:off x="8257109" y="5106967"/>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endParaRPr lang="en-US" sz="1200">
              <a:solidFill>
                <a:srgbClr val="0078D7"/>
              </a:soli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2DFAC96D-7E92-42BE-B3D9-D427B2041BFF}"/>
              </a:ext>
            </a:extLst>
          </p:cNvPr>
          <p:cNvSpPr/>
          <p:nvPr/>
        </p:nvSpPr>
        <p:spPr>
          <a:xfrm>
            <a:off x="9381666" y="5105648"/>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endParaRPr lang="en-US" sz="1200">
              <a:solidFill>
                <a:srgbClr val="0078D7"/>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D12F1B7E-C2B7-4512-A599-6ADEED49CD12}"/>
              </a:ext>
            </a:extLst>
          </p:cNvPr>
          <p:cNvGrpSpPr/>
          <p:nvPr/>
        </p:nvGrpSpPr>
        <p:grpSpPr>
          <a:xfrm>
            <a:off x="364435" y="5772959"/>
            <a:ext cx="11463130" cy="369332"/>
            <a:chOff x="364435" y="5679007"/>
            <a:chExt cx="11463130" cy="369332"/>
          </a:xfrm>
        </p:grpSpPr>
        <p:cxnSp>
          <p:nvCxnSpPr>
            <p:cNvPr id="135" name="Straight Connector 134">
              <a:extLst>
                <a:ext uri="{FF2B5EF4-FFF2-40B4-BE49-F238E27FC236}">
                  <a16:creationId xmlns:a16="http://schemas.microsoft.com/office/drawing/2014/main" id="{E35C4D7A-ED4A-4BC0-9E3C-79D965BE59C8}"/>
                </a:ext>
              </a:extLst>
            </p:cNvPr>
            <p:cNvCxnSpPr>
              <a:cxnSpLocks/>
            </p:cNvCxnSpPr>
            <p:nvPr/>
          </p:nvCxnSpPr>
          <p:spPr>
            <a:xfrm>
              <a:off x="364435" y="5857460"/>
              <a:ext cx="11463130"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3FD2F52-CC65-46D2-A98D-A29271681445}"/>
                </a:ext>
              </a:extLst>
            </p:cNvPr>
            <p:cNvSpPr/>
            <p:nvPr/>
          </p:nvSpPr>
          <p:spPr>
            <a:xfrm>
              <a:off x="5248064" y="5679007"/>
              <a:ext cx="1695873" cy="369332"/>
            </a:xfrm>
            <a:prstGeom prst="rect">
              <a:avLst/>
            </a:prstGeom>
            <a:solidFill>
              <a:srgbClr val="E9E9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Segoe UI Semibold" panose="020B0702040204020203" pitchFamily="34" charset="0"/>
                  <a:ea typeface="+mn-ea"/>
                  <a:cs typeface="Segoe UI Semibold" panose="020B0702040204020203" pitchFamily="34" charset="0"/>
                </a:rPr>
                <a:t>Challenges</a:t>
              </a:r>
              <a:endParaRPr kumimoji="0" lang="en-US" sz="1800" b="0" i="0" u="none" strike="noStrike" kern="1200" cap="none" spc="0" normalizeH="0" baseline="0" noProof="0">
                <a:ln>
                  <a:noFill/>
                </a:ln>
                <a:solidFill>
                  <a:schemeClr val="tx1">
                    <a:lumMod val="65000"/>
                    <a:lumOff val="35000"/>
                  </a:schemeClr>
                </a:solidFill>
                <a:effectLst/>
                <a:uLnTx/>
                <a:uFillTx/>
                <a:latin typeface="Segoe UI"/>
                <a:ea typeface="+mn-ea"/>
              </a:endParaRPr>
            </a:p>
          </p:txBody>
        </p:sp>
      </p:grpSp>
      <p:sp>
        <p:nvSpPr>
          <p:cNvPr id="36" name="Hexagon 35">
            <a:extLst>
              <a:ext uri="{FF2B5EF4-FFF2-40B4-BE49-F238E27FC236}">
                <a16:creationId xmlns:a16="http://schemas.microsoft.com/office/drawing/2014/main" id="{C00598CA-BC50-48EE-8AB7-DA3398172719}"/>
              </a:ext>
            </a:extLst>
          </p:cNvPr>
          <p:cNvSpPr/>
          <p:nvPr/>
        </p:nvSpPr>
        <p:spPr>
          <a:xfrm>
            <a:off x="7500442" y="417789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3" y="419631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2" y="264063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5" y="402212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3" y="3366604"/>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6" y="3965026"/>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3" y="28878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9" y="3028436"/>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2" y="3706224"/>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5" y="3301555"/>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5" y="3599188"/>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2" y="3903479"/>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7" y="28253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7" y="3324141"/>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683847" y="129714"/>
            <a:ext cx="4729500" cy="707886"/>
          </a:xfrm>
          <a:prstGeom prst="rect">
            <a:avLst/>
          </a:prstGeom>
          <a:noFill/>
        </p:spPr>
        <p:txBody>
          <a:bodyPr wrap="none" rtlCol="0">
            <a:spAutoFit/>
          </a:bodyPr>
          <a:lstStyle/>
          <a:p>
            <a:pPr algn="ctr"/>
            <a:r>
              <a:rPr lang="en-US" sz="4000" b="1" spc="-50">
                <a:ln w="3175">
                  <a:noFill/>
                </a:ln>
                <a:solidFill>
                  <a:sysClr val="windowText" lastClr="000000"/>
                </a:solidFill>
                <a:latin typeface="Segoe Semibold" charset="0"/>
              </a:rPr>
              <a:t>Azure Service Fabric</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9" y="3699794"/>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4" y="3366604"/>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2" y="3110231"/>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4" y="3110231"/>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8" y="2770611"/>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2" y="3028436"/>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algn="ct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800" y="2887871"/>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3" y="3706224"/>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8" y="3366604"/>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3463BB79-A20A-418C-B9D7-D0B48C798D7F}"/>
              </a:ext>
            </a:extLst>
          </p:cNvPr>
          <p:cNvPicPr>
            <a:picLocks noChangeAspect="1"/>
          </p:cNvPicPr>
          <p:nvPr/>
        </p:nvPicPr>
        <p:blipFill>
          <a:blip r:embed="rId7"/>
          <a:stretch>
            <a:fillRect/>
          </a:stretch>
        </p:blipFill>
        <p:spPr>
          <a:xfrm>
            <a:off x="3044843" y="171460"/>
            <a:ext cx="624394" cy="624394"/>
          </a:xfrm>
          <a:prstGeom prst="rect">
            <a:avLst/>
          </a:prstGeom>
        </p:spPr>
      </p:pic>
      <p:sp>
        <p:nvSpPr>
          <p:cNvPr id="105" name="Text Placeholder 21">
            <a:extLst>
              <a:ext uri="{FF2B5EF4-FFF2-40B4-BE49-F238E27FC236}">
                <a16:creationId xmlns:a16="http://schemas.microsoft.com/office/drawing/2014/main" id="{2C05AE68-F4B7-4EEF-9218-28D7F80A74D0}"/>
              </a:ext>
            </a:extLst>
          </p:cNvPr>
          <p:cNvSpPr txBox="1">
            <a:spLocks/>
          </p:cNvSpPr>
          <p:nvPr/>
        </p:nvSpPr>
        <p:spPr>
          <a:xfrm>
            <a:off x="463392" y="873845"/>
            <a:ext cx="11646615" cy="458034"/>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spc="-50" dirty="0">
                <a:ln w="3175">
                  <a:noFill/>
                </a:ln>
                <a:solidFill>
                  <a:schemeClr val="tx1">
                    <a:lumMod val="75000"/>
                    <a:lumOff val="25000"/>
                  </a:schemeClr>
                </a:solidFill>
                <a:latin typeface="+mj-lt"/>
                <a:ea typeface="+mn-ea"/>
                <a:cs typeface="Segoe UI" pitchFamily="34" charset="0"/>
              </a:rPr>
              <a:t>Build and deploy containers and microservices on Windows and Linux, at any scale, on any cloud</a:t>
            </a:r>
          </a:p>
        </p:txBody>
      </p:sp>
    </p:spTree>
    <p:custDataLst>
      <p:tags r:id="rId1"/>
    </p:custDataLst>
    <p:extLst>
      <p:ext uri="{BB962C8B-B14F-4D97-AF65-F5344CB8AC3E}">
        <p14:creationId xmlns:p14="http://schemas.microsoft.com/office/powerpoint/2010/main" val="12773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3000"/>
                                        <p:tgtEl>
                                          <p:spTgt spid="23"/>
                                        </p:tgtEl>
                                      </p:cBhvr>
                                    </p:animEffect>
                                  </p:childTnLst>
                                </p:cTn>
                              </p:par>
                              <p:par>
                                <p:cTn id="8" presetID="42" presetClass="exit" presetSubtype="0" fill="hold" grpId="0" nodeType="withEffect">
                                  <p:stCondLst>
                                    <p:cond delay="0"/>
                                  </p:stCondLst>
                                  <p:childTnLst>
                                    <p:animEffect transition="out" filter="fade">
                                      <p:cBhvr>
                                        <p:cTn id="9" dur="500"/>
                                        <p:tgtEl>
                                          <p:spTgt spid="8"/>
                                        </p:tgtEl>
                                      </p:cBhvr>
                                    </p:animEffect>
                                    <p:anim calcmode="lin" valueType="num">
                                      <p:cBhvr>
                                        <p:cTn id="10" dur="500"/>
                                        <p:tgtEl>
                                          <p:spTgt spid="8"/>
                                        </p:tgtEl>
                                        <p:attrNameLst>
                                          <p:attrName>ppt_x</p:attrName>
                                        </p:attrNameLst>
                                      </p:cBhvr>
                                      <p:tavLst>
                                        <p:tav tm="0">
                                          <p:val>
                                            <p:strVal val="ppt_x"/>
                                          </p:val>
                                        </p:tav>
                                        <p:tav tm="100000">
                                          <p:val>
                                            <p:strVal val="ppt_x"/>
                                          </p:val>
                                        </p:tav>
                                      </p:tavLst>
                                    </p:anim>
                                    <p:anim calcmode="lin" valueType="num">
                                      <p:cBhvr>
                                        <p:cTn id="11" dur="500"/>
                                        <p:tgtEl>
                                          <p:spTgt spid="8"/>
                                        </p:tgtEl>
                                        <p:attrNameLst>
                                          <p:attrName>ppt_y</p:attrName>
                                        </p:attrNameLst>
                                      </p:cBhvr>
                                      <p:tavLst>
                                        <p:tav tm="0">
                                          <p:val>
                                            <p:strVal val="ppt_y"/>
                                          </p:val>
                                        </p:tav>
                                        <p:tav tm="100000">
                                          <p:val>
                                            <p:strVal val="ppt_y+.1"/>
                                          </p:val>
                                        </p:tav>
                                      </p:tavLst>
                                    </p:anim>
                                    <p:set>
                                      <p:cBhvr>
                                        <p:cTn id="12" dur="1" fill="hold">
                                          <p:stCondLst>
                                            <p:cond delay="499"/>
                                          </p:stCondLst>
                                        </p:cTn>
                                        <p:tgtEl>
                                          <p:spTgt spid="8"/>
                                        </p:tgtEl>
                                        <p:attrNameLst>
                                          <p:attrName>style.visibility</p:attrName>
                                        </p:attrNameLst>
                                      </p:cBhvr>
                                      <p:to>
                                        <p:strVal val="hidden"/>
                                      </p:to>
                                    </p:set>
                                  </p:childTnLst>
                                </p:cTn>
                              </p:par>
                              <p:par>
                                <p:cTn id="13" presetID="42" presetClass="exit" presetSubtype="0" fill="hold" grpId="0" nodeType="withEffect">
                                  <p:stCondLst>
                                    <p:cond delay="250"/>
                                  </p:stCondLst>
                                  <p:childTnLst>
                                    <p:animEffect transition="out" filter="fade">
                                      <p:cBhvr>
                                        <p:cTn id="14" dur="500"/>
                                        <p:tgtEl>
                                          <p:spTgt spid="5"/>
                                        </p:tgtEl>
                                      </p:cBhvr>
                                    </p:animEffect>
                                    <p:anim calcmode="lin" valueType="num">
                                      <p:cBhvr>
                                        <p:cTn id="15" dur="500"/>
                                        <p:tgtEl>
                                          <p:spTgt spid="5"/>
                                        </p:tgtEl>
                                        <p:attrNameLst>
                                          <p:attrName>ppt_x</p:attrName>
                                        </p:attrNameLst>
                                      </p:cBhvr>
                                      <p:tavLst>
                                        <p:tav tm="0">
                                          <p:val>
                                            <p:strVal val="ppt_x"/>
                                          </p:val>
                                        </p:tav>
                                        <p:tav tm="100000">
                                          <p:val>
                                            <p:strVal val="ppt_x"/>
                                          </p:val>
                                        </p:tav>
                                      </p:tavLst>
                                    </p:anim>
                                    <p:anim calcmode="lin" valueType="num">
                                      <p:cBhvr>
                                        <p:cTn id="16" dur="500"/>
                                        <p:tgtEl>
                                          <p:spTgt spid="5"/>
                                        </p:tgtEl>
                                        <p:attrNameLst>
                                          <p:attrName>ppt_y</p:attrName>
                                        </p:attrNameLst>
                                      </p:cBhvr>
                                      <p:tavLst>
                                        <p:tav tm="0">
                                          <p:val>
                                            <p:strVal val="ppt_y"/>
                                          </p:val>
                                        </p:tav>
                                        <p:tav tm="100000">
                                          <p:val>
                                            <p:strVal val="ppt_y+.1"/>
                                          </p:val>
                                        </p:tav>
                                      </p:tavLst>
                                    </p:anim>
                                    <p:set>
                                      <p:cBhvr>
                                        <p:cTn id="17" dur="1" fill="hold">
                                          <p:stCondLst>
                                            <p:cond delay="499"/>
                                          </p:stCondLst>
                                        </p:cTn>
                                        <p:tgtEl>
                                          <p:spTgt spid="5"/>
                                        </p:tgtEl>
                                        <p:attrNameLst>
                                          <p:attrName>style.visibility</p:attrName>
                                        </p:attrNameLst>
                                      </p:cBhvr>
                                      <p:to>
                                        <p:strVal val="hidden"/>
                                      </p:to>
                                    </p:set>
                                  </p:childTnLst>
                                </p:cTn>
                              </p:par>
                              <p:par>
                                <p:cTn id="18" presetID="42" presetClass="exit" presetSubtype="0" fill="hold" grpId="0" nodeType="withEffect">
                                  <p:stCondLst>
                                    <p:cond delay="500"/>
                                  </p:stCondLst>
                                  <p:childTnLst>
                                    <p:animEffect transition="out" filter="fade">
                                      <p:cBhvr>
                                        <p:cTn id="19" dur="500"/>
                                        <p:tgtEl>
                                          <p:spTgt spid="6"/>
                                        </p:tgtEl>
                                      </p:cBhvr>
                                    </p:animEffect>
                                    <p:anim calcmode="lin" valueType="num">
                                      <p:cBhvr>
                                        <p:cTn id="20" dur="500"/>
                                        <p:tgtEl>
                                          <p:spTgt spid="6"/>
                                        </p:tgtEl>
                                        <p:attrNameLst>
                                          <p:attrName>ppt_x</p:attrName>
                                        </p:attrNameLst>
                                      </p:cBhvr>
                                      <p:tavLst>
                                        <p:tav tm="0">
                                          <p:val>
                                            <p:strVal val="ppt_x"/>
                                          </p:val>
                                        </p:tav>
                                        <p:tav tm="100000">
                                          <p:val>
                                            <p:strVal val="ppt_x"/>
                                          </p:val>
                                        </p:tav>
                                      </p:tavLst>
                                    </p:anim>
                                    <p:anim calcmode="lin" valueType="num">
                                      <p:cBhvr>
                                        <p:cTn id="21" dur="500"/>
                                        <p:tgtEl>
                                          <p:spTgt spid="6"/>
                                        </p:tgtEl>
                                        <p:attrNameLst>
                                          <p:attrName>ppt_y</p:attrName>
                                        </p:attrNameLst>
                                      </p:cBhvr>
                                      <p:tavLst>
                                        <p:tav tm="0">
                                          <p:val>
                                            <p:strVal val="ppt_y"/>
                                          </p:val>
                                        </p:tav>
                                        <p:tav tm="100000">
                                          <p:val>
                                            <p:strVal val="ppt_y+.1"/>
                                          </p:val>
                                        </p:tav>
                                      </p:tavLst>
                                    </p:anim>
                                    <p:set>
                                      <p:cBhvr>
                                        <p:cTn id="22" dur="1" fill="hold">
                                          <p:stCondLst>
                                            <p:cond delay="499"/>
                                          </p:stCondLst>
                                        </p:cTn>
                                        <p:tgtEl>
                                          <p:spTgt spid="6"/>
                                        </p:tgtEl>
                                        <p:attrNameLst>
                                          <p:attrName>style.visibility</p:attrName>
                                        </p:attrNameLst>
                                      </p:cBhvr>
                                      <p:to>
                                        <p:strVal val="hidden"/>
                                      </p:to>
                                    </p:set>
                                  </p:childTnLst>
                                </p:cTn>
                              </p:par>
                              <p:par>
                                <p:cTn id="23" presetID="42" presetClass="exit" presetSubtype="0" fill="hold" grpId="0" nodeType="withEffect">
                                  <p:stCondLst>
                                    <p:cond delay="750"/>
                                  </p:stCondLst>
                                  <p:childTnLst>
                                    <p:animEffect transition="out" filter="fade">
                                      <p:cBhvr>
                                        <p:cTn id="24" dur="500"/>
                                        <p:tgtEl>
                                          <p:spTgt spid="9"/>
                                        </p:tgtEl>
                                      </p:cBhvr>
                                    </p:animEffect>
                                    <p:anim calcmode="lin" valueType="num">
                                      <p:cBhvr>
                                        <p:cTn id="25" dur="500"/>
                                        <p:tgtEl>
                                          <p:spTgt spid="9"/>
                                        </p:tgtEl>
                                        <p:attrNameLst>
                                          <p:attrName>ppt_x</p:attrName>
                                        </p:attrNameLst>
                                      </p:cBhvr>
                                      <p:tavLst>
                                        <p:tav tm="0">
                                          <p:val>
                                            <p:strVal val="ppt_x"/>
                                          </p:val>
                                        </p:tav>
                                        <p:tav tm="100000">
                                          <p:val>
                                            <p:strVal val="ppt_x"/>
                                          </p:val>
                                        </p:tav>
                                      </p:tavLst>
                                    </p:anim>
                                    <p:anim calcmode="lin" valueType="num">
                                      <p:cBhvr>
                                        <p:cTn id="26" dur="500"/>
                                        <p:tgtEl>
                                          <p:spTgt spid="9"/>
                                        </p:tgtEl>
                                        <p:attrNameLst>
                                          <p:attrName>ppt_y</p:attrName>
                                        </p:attrNameLst>
                                      </p:cBhvr>
                                      <p:tavLst>
                                        <p:tav tm="0">
                                          <p:val>
                                            <p:strVal val="ppt_y"/>
                                          </p:val>
                                        </p:tav>
                                        <p:tav tm="100000">
                                          <p:val>
                                            <p:strVal val="ppt_y+.1"/>
                                          </p:val>
                                        </p:tav>
                                      </p:tavLst>
                                    </p:anim>
                                    <p:set>
                                      <p:cBhvr>
                                        <p:cTn id="27" dur="1" fill="hold">
                                          <p:stCondLst>
                                            <p:cond delay="499"/>
                                          </p:stCondLst>
                                        </p:cTn>
                                        <p:tgtEl>
                                          <p:spTgt spid="9"/>
                                        </p:tgtEl>
                                        <p:attrNameLst>
                                          <p:attrName>style.visibility</p:attrName>
                                        </p:attrNameLst>
                                      </p:cBhvr>
                                      <p:to>
                                        <p:strVal val="hidden"/>
                                      </p:to>
                                    </p:set>
                                  </p:childTnLst>
                                </p:cTn>
                              </p:par>
                              <p:par>
                                <p:cTn id="28" presetID="42" presetClass="exit" presetSubtype="0" fill="hold" grpId="0" nodeType="withEffect">
                                  <p:stCondLst>
                                    <p:cond delay="1000"/>
                                  </p:stCondLst>
                                  <p:childTnLst>
                                    <p:animEffect transition="out" filter="fade">
                                      <p:cBhvr>
                                        <p:cTn id="29" dur="500"/>
                                        <p:tgtEl>
                                          <p:spTgt spid="10"/>
                                        </p:tgtEl>
                                      </p:cBhvr>
                                    </p:animEffect>
                                    <p:anim calcmode="lin" valueType="num">
                                      <p:cBhvr>
                                        <p:cTn id="30" dur="500"/>
                                        <p:tgtEl>
                                          <p:spTgt spid="10"/>
                                        </p:tgtEl>
                                        <p:attrNameLst>
                                          <p:attrName>ppt_x</p:attrName>
                                        </p:attrNameLst>
                                      </p:cBhvr>
                                      <p:tavLst>
                                        <p:tav tm="0">
                                          <p:val>
                                            <p:strVal val="ppt_x"/>
                                          </p:val>
                                        </p:tav>
                                        <p:tav tm="100000">
                                          <p:val>
                                            <p:strVal val="ppt_x"/>
                                          </p:val>
                                        </p:tav>
                                      </p:tavLst>
                                    </p:anim>
                                    <p:anim calcmode="lin" valueType="num">
                                      <p:cBhvr>
                                        <p:cTn id="31" dur="500"/>
                                        <p:tgtEl>
                                          <p:spTgt spid="10"/>
                                        </p:tgtEl>
                                        <p:attrNameLst>
                                          <p:attrName>ppt_y</p:attrName>
                                        </p:attrNameLst>
                                      </p:cBhvr>
                                      <p:tavLst>
                                        <p:tav tm="0">
                                          <p:val>
                                            <p:strVal val="ppt_y"/>
                                          </p:val>
                                        </p:tav>
                                        <p:tav tm="100000">
                                          <p:val>
                                            <p:strVal val="ppt_y+.1"/>
                                          </p:val>
                                        </p:tav>
                                      </p:tavLst>
                                    </p:anim>
                                    <p:set>
                                      <p:cBhvr>
                                        <p:cTn id="32" dur="1" fill="hold">
                                          <p:stCondLst>
                                            <p:cond delay="499"/>
                                          </p:stCondLst>
                                        </p:cTn>
                                        <p:tgtEl>
                                          <p:spTgt spid="10"/>
                                        </p:tgtEl>
                                        <p:attrNameLst>
                                          <p:attrName>style.visibility</p:attrName>
                                        </p:attrNameLst>
                                      </p:cBhvr>
                                      <p:to>
                                        <p:strVal val="hidden"/>
                                      </p:to>
                                    </p:set>
                                  </p:childTnLst>
                                </p:cTn>
                              </p:par>
                              <p:par>
                                <p:cTn id="33" presetID="42" presetClass="exit" presetSubtype="0" fill="hold" grpId="0" nodeType="withEffect">
                                  <p:stCondLst>
                                    <p:cond delay="1250"/>
                                  </p:stCondLst>
                                  <p:childTnLst>
                                    <p:animEffect transition="out" filter="fade">
                                      <p:cBhvr>
                                        <p:cTn id="34" dur="500"/>
                                        <p:tgtEl>
                                          <p:spTgt spid="7"/>
                                        </p:tgtEl>
                                      </p:cBhvr>
                                    </p:animEffect>
                                    <p:anim calcmode="lin" valueType="num">
                                      <p:cBhvr>
                                        <p:cTn id="35" dur="500"/>
                                        <p:tgtEl>
                                          <p:spTgt spid="7"/>
                                        </p:tgtEl>
                                        <p:attrNameLst>
                                          <p:attrName>ppt_x</p:attrName>
                                        </p:attrNameLst>
                                      </p:cBhvr>
                                      <p:tavLst>
                                        <p:tav tm="0">
                                          <p:val>
                                            <p:strVal val="ppt_x"/>
                                          </p:val>
                                        </p:tav>
                                        <p:tav tm="100000">
                                          <p:val>
                                            <p:strVal val="ppt_x"/>
                                          </p:val>
                                        </p:tav>
                                      </p:tavLst>
                                    </p:anim>
                                    <p:anim calcmode="lin" valueType="num">
                                      <p:cBhvr>
                                        <p:cTn id="36" dur="500"/>
                                        <p:tgtEl>
                                          <p:spTgt spid="7"/>
                                        </p:tgtEl>
                                        <p:attrNameLst>
                                          <p:attrName>ppt_y</p:attrName>
                                        </p:attrNameLst>
                                      </p:cBhvr>
                                      <p:tavLst>
                                        <p:tav tm="0">
                                          <p:val>
                                            <p:strVal val="ppt_y"/>
                                          </p:val>
                                        </p:tav>
                                        <p:tav tm="100000">
                                          <p:val>
                                            <p:strVal val="ppt_y+.1"/>
                                          </p:val>
                                        </p:tav>
                                      </p:tavLst>
                                    </p:anim>
                                    <p:set>
                                      <p:cBhvr>
                                        <p:cTn id="37" dur="1" fill="hold">
                                          <p:stCondLst>
                                            <p:cond delay="499"/>
                                          </p:stCondLst>
                                        </p:cTn>
                                        <p:tgtEl>
                                          <p:spTgt spid="7"/>
                                        </p:tgtEl>
                                        <p:attrNameLst>
                                          <p:attrName>style.visibility</p:attrName>
                                        </p:attrNameLst>
                                      </p:cBhvr>
                                      <p:to>
                                        <p:strVal val="hidden"/>
                                      </p:to>
                                    </p:set>
                                  </p:childTnLst>
                                </p:cTn>
                              </p:par>
                              <p:par>
                                <p:cTn id="38" presetID="42" presetClass="exit" presetSubtype="0" fill="hold" grpId="0" nodeType="withEffect">
                                  <p:stCondLst>
                                    <p:cond delay="1500"/>
                                  </p:stCondLst>
                                  <p:childTnLst>
                                    <p:animEffect transition="out" filter="fade">
                                      <p:cBhvr>
                                        <p:cTn id="39" dur="500"/>
                                        <p:tgtEl>
                                          <p:spTgt spid="11"/>
                                        </p:tgtEl>
                                      </p:cBhvr>
                                    </p:animEffect>
                                    <p:anim calcmode="lin" valueType="num">
                                      <p:cBhvr>
                                        <p:cTn id="40" dur="500"/>
                                        <p:tgtEl>
                                          <p:spTgt spid="11"/>
                                        </p:tgtEl>
                                        <p:attrNameLst>
                                          <p:attrName>ppt_x</p:attrName>
                                        </p:attrNameLst>
                                      </p:cBhvr>
                                      <p:tavLst>
                                        <p:tav tm="0">
                                          <p:val>
                                            <p:strVal val="ppt_x"/>
                                          </p:val>
                                        </p:tav>
                                        <p:tav tm="100000">
                                          <p:val>
                                            <p:strVal val="ppt_x"/>
                                          </p:val>
                                        </p:tav>
                                      </p:tavLst>
                                    </p:anim>
                                    <p:anim calcmode="lin" valueType="num">
                                      <p:cBhvr>
                                        <p:cTn id="41" dur="500"/>
                                        <p:tgtEl>
                                          <p:spTgt spid="11"/>
                                        </p:tgtEl>
                                        <p:attrNameLst>
                                          <p:attrName>ppt_y</p:attrName>
                                        </p:attrNameLst>
                                      </p:cBhvr>
                                      <p:tavLst>
                                        <p:tav tm="0">
                                          <p:val>
                                            <p:strVal val="ppt_y"/>
                                          </p:val>
                                        </p:tav>
                                        <p:tav tm="100000">
                                          <p:val>
                                            <p:strVal val="ppt_y+.1"/>
                                          </p:val>
                                        </p:tav>
                                      </p:tavLst>
                                    </p:anim>
                                    <p:set>
                                      <p:cBhvr>
                                        <p:cTn id="42" dur="1" fill="hold">
                                          <p:stCondLst>
                                            <p:cond delay="499"/>
                                          </p:stCondLst>
                                        </p:cTn>
                                        <p:tgtEl>
                                          <p:spTgt spid="11"/>
                                        </p:tgtEl>
                                        <p:attrNameLst>
                                          <p:attrName>style.visibility</p:attrName>
                                        </p:attrNameLst>
                                      </p:cBhvr>
                                      <p:to>
                                        <p:strVal val="hidden"/>
                                      </p:to>
                                    </p:set>
                                  </p:childTnLst>
                                </p:cTn>
                              </p:par>
                              <p:par>
                                <p:cTn id="43" presetID="42" presetClass="exit" presetSubtype="0" fill="hold" nodeType="withEffect">
                                  <p:stCondLst>
                                    <p:cond delay="1750"/>
                                  </p:stCondLst>
                                  <p:childTnLst>
                                    <p:animEffect transition="out" filter="fade">
                                      <p:cBhvr>
                                        <p:cTn id="44" dur="500"/>
                                        <p:tgtEl>
                                          <p:spTgt spid="3"/>
                                        </p:tgtEl>
                                      </p:cBhvr>
                                    </p:animEffect>
                                    <p:anim calcmode="lin" valueType="num">
                                      <p:cBhvr>
                                        <p:cTn id="45" dur="500"/>
                                        <p:tgtEl>
                                          <p:spTgt spid="3"/>
                                        </p:tgtEl>
                                        <p:attrNameLst>
                                          <p:attrName>ppt_x</p:attrName>
                                        </p:attrNameLst>
                                      </p:cBhvr>
                                      <p:tavLst>
                                        <p:tav tm="0">
                                          <p:val>
                                            <p:strVal val="ppt_x"/>
                                          </p:val>
                                        </p:tav>
                                        <p:tav tm="100000">
                                          <p:val>
                                            <p:strVal val="ppt_x"/>
                                          </p:val>
                                        </p:tav>
                                      </p:tavLst>
                                    </p:anim>
                                    <p:anim calcmode="lin" valueType="num">
                                      <p:cBhvr>
                                        <p:cTn id="46" dur="500"/>
                                        <p:tgtEl>
                                          <p:spTgt spid="3"/>
                                        </p:tgtEl>
                                        <p:attrNameLst>
                                          <p:attrName>ppt_y</p:attrName>
                                        </p:attrNameLst>
                                      </p:cBhvr>
                                      <p:tavLst>
                                        <p:tav tm="0">
                                          <p:val>
                                            <p:strVal val="ppt_y"/>
                                          </p:val>
                                        </p:tav>
                                        <p:tav tm="100000">
                                          <p:val>
                                            <p:strVal val="ppt_y+.1"/>
                                          </p:val>
                                        </p:tav>
                                      </p:tavLst>
                                    </p:anim>
                                    <p:set>
                                      <p:cBhvr>
                                        <p:cTn id="47" dur="1" fill="hold">
                                          <p:stCondLst>
                                            <p:cond delay="499"/>
                                          </p:stCondLst>
                                        </p:cTn>
                                        <p:tgtEl>
                                          <p:spTgt spid="3"/>
                                        </p:tgtEl>
                                        <p:attrNameLst>
                                          <p:attrName>style.visibility</p:attrName>
                                        </p:attrNameLst>
                                      </p:cBhvr>
                                      <p:to>
                                        <p:strVal val="hidden"/>
                                      </p:to>
                                    </p:set>
                                  </p:childTnLst>
                                </p:cTn>
                              </p:par>
                              <p:par>
                                <p:cTn id="48" presetID="22" presetClass="entr" presetSubtype="2" fill="hold" grpId="0" nodeType="withEffect">
                                  <p:stCondLst>
                                    <p:cond delay="1000"/>
                                  </p:stCondLst>
                                  <p:childTnLst>
                                    <p:set>
                                      <p:cBhvr>
                                        <p:cTn id="49" dur="1" fill="hold">
                                          <p:stCondLst>
                                            <p:cond delay="0"/>
                                          </p:stCondLst>
                                        </p:cTn>
                                        <p:tgtEl>
                                          <p:spTgt spid="106"/>
                                        </p:tgtEl>
                                        <p:attrNameLst>
                                          <p:attrName>style.visibility</p:attrName>
                                        </p:attrNameLst>
                                      </p:cBhvr>
                                      <p:to>
                                        <p:strVal val="visible"/>
                                      </p:to>
                                    </p:set>
                                    <p:animEffect transition="in" filter="wipe(right)">
                                      <p:cBhvr>
                                        <p:cTn id="50" dur="1250"/>
                                        <p:tgtEl>
                                          <p:spTgt spid="1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150"/>
                                        <p:tgtEl>
                                          <p:spTgt spid="127"/>
                                        </p:tgtEl>
                                      </p:cBhvr>
                                    </p:animEffect>
                                  </p:childTnLst>
                                </p:cTn>
                              </p:par>
                              <p:par>
                                <p:cTn id="54" presetID="10" presetClass="entr" presetSubtype="0" fill="hold" grpId="0" nodeType="withEffect">
                                  <p:stCondLst>
                                    <p:cond delay="115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150"/>
                                        <p:tgtEl>
                                          <p:spTgt spid="126"/>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150"/>
                                        <p:tgtEl>
                                          <p:spTgt spid="125"/>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150"/>
                                        <p:tgtEl>
                                          <p:spTgt spid="123"/>
                                        </p:tgtEl>
                                      </p:cBhvr>
                                    </p:animEffect>
                                  </p:childTnLst>
                                </p:cTn>
                              </p:par>
                              <p:par>
                                <p:cTn id="63" presetID="10" presetClass="entr" presetSubtype="0" fill="hold" grpId="0" nodeType="withEffect">
                                  <p:stCondLst>
                                    <p:cond delay="17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50"/>
                                        <p:tgtEl>
                                          <p:spTgt spid="122"/>
                                        </p:tgtEl>
                                      </p:cBhvr>
                                    </p:animEffect>
                                  </p:childTnLst>
                                </p:cTn>
                              </p:par>
                              <p:par>
                                <p:cTn id="66" presetID="10" presetClass="entr" presetSubtype="0" fill="hold" grpId="0" nodeType="withEffect">
                                  <p:stCondLst>
                                    <p:cond delay="190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150"/>
                                        <p:tgtEl>
                                          <p:spTgt spid="121"/>
                                        </p:tgtEl>
                                      </p:cBhvr>
                                    </p:animEffect>
                                  </p:childTnLst>
                                </p:cTn>
                              </p:par>
                              <p:par>
                                <p:cTn id="69" presetID="10" presetClass="entr" presetSubtype="0" fill="hold" grpId="0" nodeType="withEffect">
                                  <p:stCondLst>
                                    <p:cond delay="20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150"/>
                                        <p:tgtEl>
                                          <p:spTgt spid="118"/>
                                        </p:tgtEl>
                                      </p:cBhvr>
                                    </p:animEffect>
                                  </p:childTnLst>
                                </p:cTn>
                              </p:par>
                              <p:par>
                                <p:cTn id="72" presetID="22" presetClass="entr" presetSubtype="8" fill="hold" grpId="0" nodeType="withEffect">
                                  <p:stCondLst>
                                    <p:cond delay="2250"/>
                                  </p:stCondLst>
                                  <p:childTnLst>
                                    <p:set>
                                      <p:cBhvr>
                                        <p:cTn id="73" dur="1" fill="hold">
                                          <p:stCondLst>
                                            <p:cond delay="0"/>
                                          </p:stCondLst>
                                        </p:cTn>
                                        <p:tgtEl>
                                          <p:spTgt spid="178"/>
                                        </p:tgtEl>
                                        <p:attrNameLst>
                                          <p:attrName>style.visibility</p:attrName>
                                        </p:attrNameLst>
                                      </p:cBhvr>
                                      <p:to>
                                        <p:strVal val="visible"/>
                                      </p:to>
                                    </p:set>
                                    <p:animEffect transition="in" filter="wipe(left)">
                                      <p:cBhvr>
                                        <p:cTn id="74" dur="1000"/>
                                        <p:tgtEl>
                                          <p:spTgt spid="178"/>
                                        </p:tgtEl>
                                      </p:cBhvr>
                                    </p:animEffect>
                                  </p:childTnLst>
                                </p:cTn>
                              </p:par>
                              <p:par>
                                <p:cTn id="75" presetID="10" presetClass="entr" presetSubtype="0" fill="hold" nodeType="withEffect">
                                  <p:stCondLst>
                                    <p:cond delay="250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157"/>
                                        </p:tgtEl>
                                        <p:attrNameLst>
                                          <p:attrName>style.visibility</p:attrName>
                                        </p:attrNameLst>
                                      </p:cBhvr>
                                      <p:to>
                                        <p:strVal val="visible"/>
                                      </p:to>
                                    </p:set>
                                    <p:animEffect transition="in" filter="fade">
                                      <p:cBhvr>
                                        <p:cTn id="80" dur="500"/>
                                        <p:tgtEl>
                                          <p:spTgt spid="157"/>
                                        </p:tgtEl>
                                      </p:cBhvr>
                                    </p:animEffect>
                                  </p:childTnLst>
                                </p:cTn>
                              </p:par>
                              <p:par>
                                <p:cTn id="81" presetID="10" presetClass="entr" presetSubtype="0" fill="hold" grpId="0" nodeType="withEffect">
                                  <p:stCondLst>
                                    <p:cond delay="275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nodeType="withEffect">
                                  <p:stCondLst>
                                    <p:cond delay="2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0"/>
                                        <p:tgtEl>
                                          <p:spTgt spid="166"/>
                                        </p:tgtEl>
                                      </p:cBhvr>
                                    </p:animEffect>
                                  </p:childTnLst>
                                </p:cTn>
                              </p:par>
                              <p:par>
                                <p:cTn id="87" presetID="10" presetClass="entr" presetSubtype="0" fill="hold" grpId="0" nodeType="withEffect">
                                  <p:stCondLst>
                                    <p:cond delay="2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0"/>
                                        <p:tgtEl>
                                          <p:spTgt spid="167"/>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171"/>
                                        </p:tgtEl>
                                        <p:attrNameLst>
                                          <p:attrName>style.visibility</p:attrName>
                                        </p:attrNameLst>
                                      </p:cBhvr>
                                      <p:to>
                                        <p:strVal val="visible"/>
                                      </p:to>
                                    </p:set>
                                    <p:animEffect transition="in" filter="fade">
                                      <p:cBhvr>
                                        <p:cTn id="92" dur="500"/>
                                        <p:tgtEl>
                                          <p:spTgt spid="171"/>
                                        </p:tgtEl>
                                      </p:cBhvr>
                                    </p:animEffect>
                                  </p:childTnLst>
                                </p:cTn>
                              </p:par>
                              <p:par>
                                <p:cTn id="93" presetID="10" presetClass="entr" presetSubtype="0" fill="hold" nodeType="withEffect">
                                  <p:stCondLst>
                                    <p:cond delay="3000"/>
                                  </p:stCondLst>
                                  <p:childTnLst>
                                    <p:set>
                                      <p:cBhvr>
                                        <p:cTn id="94" dur="1" fill="hold">
                                          <p:stCondLst>
                                            <p:cond delay="0"/>
                                          </p:stCondLst>
                                        </p:cTn>
                                        <p:tgtEl>
                                          <p:spTgt spid="169"/>
                                        </p:tgtEl>
                                        <p:attrNameLst>
                                          <p:attrName>style.visibility</p:attrName>
                                        </p:attrNameLst>
                                      </p:cBhvr>
                                      <p:to>
                                        <p:strVal val="visible"/>
                                      </p:to>
                                    </p:set>
                                    <p:animEffect transition="in" filter="fade">
                                      <p:cBhvr>
                                        <p:cTn id="9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6" grpId="0"/>
      <p:bldP spid="7" grpId="0"/>
      <p:bldP spid="8" grpId="0"/>
      <p:bldP spid="9" grpId="0"/>
      <p:bldP spid="10" grpId="0"/>
      <p:bldP spid="11" grpId="0"/>
      <p:bldP spid="178" grpId="0" animBg="1"/>
      <p:bldP spid="157" grpId="0"/>
      <p:bldP spid="167" grpId="0" animBg="1"/>
      <p:bldP spid="164" grpId="0"/>
      <p:bldP spid="171" grpId="0"/>
      <p:bldP spid="106" grpId="0" animBg="1"/>
      <p:bldP spid="118" grpId="0"/>
      <p:bldP spid="121" grpId="0"/>
      <p:bldP spid="122" grpId="0"/>
      <p:bldP spid="123" grpId="0"/>
      <p:bldP spid="125" grpId="0"/>
      <p:bldP spid="126" grpId="0"/>
      <p:bldP spid="1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89BEFA-85D9-44A9-B939-EFB475B8F243}"/>
              </a:ext>
            </a:extLst>
          </p:cNvPr>
          <p:cNvSpPr>
            <a:spLocks noGrp="1"/>
          </p:cNvSpPr>
          <p:nvPr>
            <p:ph type="ctrTitle"/>
          </p:nvPr>
        </p:nvSpPr>
        <p:spPr/>
        <p:txBody>
          <a:bodyPr/>
          <a:lstStyle/>
          <a:p>
            <a:endParaRPr lang="fr-CA"/>
          </a:p>
        </p:txBody>
      </p:sp>
      <p:sp>
        <p:nvSpPr>
          <p:cNvPr id="3" name="Sous-titre 2">
            <a:extLst>
              <a:ext uri="{FF2B5EF4-FFF2-40B4-BE49-F238E27FC236}">
                <a16:creationId xmlns:a16="http://schemas.microsoft.com/office/drawing/2014/main" id="{5E624E4C-C9B8-47A2-8E57-937215B16A76}"/>
              </a:ext>
            </a:extLst>
          </p:cNvPr>
          <p:cNvSpPr>
            <a:spLocks noGrp="1"/>
          </p:cNvSpPr>
          <p:nvPr>
            <p:ph type="subTitle" idx="1"/>
          </p:nvPr>
        </p:nvSpPr>
        <p:spPr/>
        <p:txBody>
          <a:bodyPr/>
          <a:lstStyle/>
          <a:p>
            <a:endParaRPr lang="fr-CA"/>
          </a:p>
        </p:txBody>
      </p:sp>
      <p:pic>
        <p:nvPicPr>
          <p:cNvPr id="4" name="Image 3">
            <a:extLst>
              <a:ext uri="{FF2B5EF4-FFF2-40B4-BE49-F238E27FC236}">
                <a16:creationId xmlns:a16="http://schemas.microsoft.com/office/drawing/2014/main" id="{F0187FCC-56CE-416D-93CA-DFBE89F4A65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12083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CFF3D83A-FCA4-4101-AAFB-A3BDCA1D3854}"/>
              </a:ext>
            </a:extLst>
          </p:cNvPr>
          <p:cNvGrpSpPr/>
          <p:nvPr/>
        </p:nvGrpSpPr>
        <p:grpSpPr>
          <a:xfrm>
            <a:off x="163466" y="3708403"/>
            <a:ext cx="11868183" cy="482631"/>
            <a:chOff x="166743" y="3220231"/>
            <a:chExt cx="12106163" cy="492309"/>
          </a:xfrm>
          <a:solidFill>
            <a:srgbClr val="DD590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848" y="3950528"/>
            <a:ext cx="12192000" cy="1422020"/>
          </a:xfrm>
          <a:prstGeom prst="rect">
            <a:avLst/>
          </a:pr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7893"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7429"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Dev &amp; Ops </a:t>
            </a:r>
            <a:br>
              <a:rPr lang="en-US" sz="1372"/>
            </a:br>
            <a:r>
              <a:rPr lang="en-US" sz="1372"/>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6965" y="4663516"/>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501"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6037" y="4663516"/>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Health &amp;</a:t>
            </a:r>
          </a:p>
          <a:p>
            <a:pPr lvl="0" algn="ctr">
              <a:lnSpc>
                <a:spcPct val="100000"/>
              </a:lnSpc>
              <a:defRPr/>
            </a:pPr>
            <a:r>
              <a:rPr lang="en-US" sz="1372"/>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573" y="4663516"/>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Always On Availability</a:t>
            </a:r>
          </a:p>
          <a:p>
            <a:pPr lvl="0" algn="ctr">
              <a:lnSpc>
                <a:spcPct val="100000"/>
              </a:lnSpc>
              <a:defRPr/>
            </a:pPr>
            <a:endParaRPr lang="en-US" sz="1372"/>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5339" y="4598521"/>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Auto</a:t>
            </a:r>
          </a:p>
          <a:p>
            <a:pPr lvl="0" algn="ctr">
              <a:lnSpc>
                <a:spcPct val="100000"/>
              </a:lnSpc>
              <a:defRPr/>
            </a:pPr>
            <a:r>
              <a:rPr lang="en-US" sz="1372"/>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2106" y="4165417"/>
            <a:ext cx="345015" cy="337533"/>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621" y="4147884"/>
            <a:ext cx="495611" cy="372572"/>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3074" y="4144953"/>
            <a:ext cx="421804" cy="42299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44" y="4107561"/>
            <a:ext cx="561720" cy="454535"/>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4031" y="4131348"/>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211" y="4138146"/>
            <a:ext cx="459411" cy="45582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8847" y="4099812"/>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259244"/>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Azure</a:t>
            </a: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242071"/>
            <a:ext cx="2624545" cy="37112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632" y="5666912"/>
            <a:ext cx="263975" cy="338085"/>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268481"/>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2945" y="5788343"/>
            <a:ext cx="411468" cy="192329"/>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242069"/>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3544" y="5703576"/>
            <a:ext cx="479454" cy="28072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1583" y="171129"/>
            <a:ext cx="11460137" cy="553998"/>
          </a:xfrm>
        </p:spPr>
        <p:txBody>
          <a:bodyPr>
            <a:normAutofit fontScale="90000"/>
          </a:bodyPr>
          <a:lstStyle/>
          <a:p>
            <a:r>
              <a:rPr lang="en-US" dirty="0">
                <a:solidFill>
                  <a:sysClr val="windowText" lastClr="000000"/>
                </a:solidFill>
                <a:ea typeface="Segoe UI" pitchFamily="34" charset="0"/>
              </a:rPr>
              <a:t>Service Fabric: cloud application platform </a:t>
            </a:r>
          </a:p>
        </p:txBody>
      </p:sp>
      <p:sp>
        <p:nvSpPr>
          <p:cNvPr id="147" name="Text Placeholder 21">
            <a:extLst>
              <a:ext uri="{FF2B5EF4-FFF2-40B4-BE49-F238E27FC236}">
                <a16:creationId xmlns:a16="http://schemas.microsoft.com/office/drawing/2014/main" id="{75CF3A8C-4214-4BE1-9709-E14E55BF2B64}"/>
              </a:ext>
            </a:extLst>
          </p:cNvPr>
          <p:cNvSpPr txBox="1">
            <a:spLocks/>
          </p:cNvSpPr>
          <p:nvPr/>
        </p:nvSpPr>
        <p:spPr>
          <a:xfrm>
            <a:off x="163466" y="804506"/>
            <a:ext cx="1200444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Build and deploy containers and microservices on Windows and Linux, at any scale, on any cloud</a:t>
            </a:r>
          </a:p>
        </p:txBody>
      </p:sp>
      <p:grpSp>
        <p:nvGrpSpPr>
          <p:cNvPr id="7" name="Group 6">
            <a:extLst>
              <a:ext uri="{FF2B5EF4-FFF2-40B4-BE49-F238E27FC236}">
                <a16:creationId xmlns:a16="http://schemas.microsoft.com/office/drawing/2014/main" id="{9FA2F913-6E6F-4085-88D1-26E385A6B75B}"/>
              </a:ext>
            </a:extLst>
          </p:cNvPr>
          <p:cNvGrpSpPr/>
          <p:nvPr/>
        </p:nvGrpSpPr>
        <p:grpSpPr>
          <a:xfrm>
            <a:off x="1434622" y="1448221"/>
            <a:ext cx="9563588" cy="723126"/>
            <a:chOff x="1434622" y="1448221"/>
            <a:chExt cx="9563588" cy="723126"/>
          </a:xfrm>
        </p:grpSpPr>
        <p:grpSp>
          <p:nvGrpSpPr>
            <p:cNvPr id="6" name="Group 5">
              <a:extLst>
                <a:ext uri="{FF2B5EF4-FFF2-40B4-BE49-F238E27FC236}">
                  <a16:creationId xmlns:a16="http://schemas.microsoft.com/office/drawing/2014/main" id="{BE447322-055C-4E55-87E1-EB67B41707E7}"/>
                </a:ext>
              </a:extLst>
            </p:cNvPr>
            <p:cNvGrpSpPr/>
            <p:nvPr/>
          </p:nvGrpSpPr>
          <p:grpSpPr>
            <a:xfrm>
              <a:off x="1434622" y="1495485"/>
              <a:ext cx="2004687" cy="675862"/>
              <a:chOff x="1434622" y="1495485"/>
              <a:chExt cx="2004687" cy="675862"/>
            </a:xfrm>
          </p:grpSpPr>
          <p:grpSp>
            <p:nvGrpSpPr>
              <p:cNvPr id="250" name="Group 249">
                <a:extLst>
                  <a:ext uri="{FF2B5EF4-FFF2-40B4-BE49-F238E27FC236}">
                    <a16:creationId xmlns:a16="http://schemas.microsoft.com/office/drawing/2014/main" id="{A76D7124-6EF8-4516-9595-C8CF04E6BF5D}"/>
                  </a:ext>
                </a:extLst>
              </p:cNvPr>
              <p:cNvGrpSpPr/>
              <p:nvPr/>
            </p:nvGrpSpPr>
            <p:grpSpPr>
              <a:xfrm>
                <a:off x="1434622" y="1495485"/>
                <a:ext cx="675862" cy="675862"/>
                <a:chOff x="2798573" y="1470990"/>
                <a:chExt cx="675862" cy="675862"/>
              </a:xfrm>
            </p:grpSpPr>
            <p:sp>
              <p:nvSpPr>
                <p:cNvPr id="251" name="Oval 250">
                  <a:extLst>
                    <a:ext uri="{FF2B5EF4-FFF2-40B4-BE49-F238E27FC236}">
                      <a16:creationId xmlns:a16="http://schemas.microsoft.com/office/drawing/2014/main" id="{F082D68B-6C2C-4D1E-801A-088F34DA9E2F}"/>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2" name="Freeform 124">
                  <a:extLst>
                    <a:ext uri="{FF2B5EF4-FFF2-40B4-BE49-F238E27FC236}">
                      <a16:creationId xmlns:a16="http://schemas.microsoft.com/office/drawing/2014/main" id="{F15FFB0E-2DB8-45A0-8161-0163F9174C39}"/>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Pro" pitchFamily="34" charset="0"/>
                    <a:ea typeface="+mn-ea"/>
                    <a:cs typeface="+mn-cs"/>
                  </a:endParaRPr>
                </a:p>
              </p:txBody>
            </p:sp>
          </p:grpSp>
          <p:sp>
            <p:nvSpPr>
              <p:cNvPr id="253" name="Rectangle 252">
                <a:extLst>
                  <a:ext uri="{FF2B5EF4-FFF2-40B4-BE49-F238E27FC236}">
                    <a16:creationId xmlns:a16="http://schemas.microsoft.com/office/drawing/2014/main" id="{C8330EFE-1106-4F0E-9F6A-966B6B380A80}"/>
                  </a:ext>
                </a:extLst>
              </p:cNvPr>
              <p:cNvSpPr/>
              <p:nvPr/>
            </p:nvSpPr>
            <p:spPr>
              <a:xfrm>
                <a:off x="2160476" y="1648750"/>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grpSp>
        <p:grpSp>
          <p:nvGrpSpPr>
            <p:cNvPr id="5" name="Group 4">
              <a:extLst>
                <a:ext uri="{FF2B5EF4-FFF2-40B4-BE49-F238E27FC236}">
                  <a16:creationId xmlns:a16="http://schemas.microsoft.com/office/drawing/2014/main" id="{DF0417AE-6AE2-4A9E-945F-BDF8E44F6BB0}"/>
                </a:ext>
              </a:extLst>
            </p:cNvPr>
            <p:cNvGrpSpPr/>
            <p:nvPr/>
          </p:nvGrpSpPr>
          <p:grpSpPr>
            <a:xfrm>
              <a:off x="8993523" y="1448221"/>
              <a:ext cx="2004687" cy="675862"/>
              <a:chOff x="8993523" y="1448221"/>
              <a:chExt cx="2004687" cy="675862"/>
            </a:xfrm>
          </p:grpSpPr>
          <p:sp>
            <p:nvSpPr>
              <p:cNvPr id="256" name="Rectangle 255">
                <a:extLst>
                  <a:ext uri="{FF2B5EF4-FFF2-40B4-BE49-F238E27FC236}">
                    <a16:creationId xmlns:a16="http://schemas.microsoft.com/office/drawing/2014/main" id="{5632E516-96C3-4B1E-B6FD-26E2F2F4A34A}"/>
                  </a:ext>
                </a:extLst>
              </p:cNvPr>
              <p:cNvSpPr/>
              <p:nvPr/>
            </p:nvSpPr>
            <p:spPr>
              <a:xfrm>
                <a:off x="9719377" y="160148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grpSp>
            <p:nvGrpSpPr>
              <p:cNvPr id="257" name="Group 256">
                <a:extLst>
                  <a:ext uri="{FF2B5EF4-FFF2-40B4-BE49-F238E27FC236}">
                    <a16:creationId xmlns:a16="http://schemas.microsoft.com/office/drawing/2014/main" id="{DEC2C4D3-47CB-4CC8-9B7D-1D3ECD74C4D4}"/>
                  </a:ext>
                </a:extLst>
              </p:cNvPr>
              <p:cNvGrpSpPr/>
              <p:nvPr/>
            </p:nvGrpSpPr>
            <p:grpSpPr>
              <a:xfrm>
                <a:off x="8993523" y="1448221"/>
                <a:ext cx="675862" cy="675862"/>
                <a:chOff x="6608573" y="1540840"/>
                <a:chExt cx="675862" cy="675862"/>
              </a:xfrm>
            </p:grpSpPr>
            <p:sp>
              <p:nvSpPr>
                <p:cNvPr id="258" name="Oval 257">
                  <a:extLst>
                    <a:ext uri="{FF2B5EF4-FFF2-40B4-BE49-F238E27FC236}">
                      <a16:creationId xmlns:a16="http://schemas.microsoft.com/office/drawing/2014/main" id="{387BD08D-B080-4694-A3E0-AD783D9A4B2A}"/>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9" name="Freeform 9">
                  <a:extLst>
                    <a:ext uri="{FF2B5EF4-FFF2-40B4-BE49-F238E27FC236}">
                      <a16:creationId xmlns:a16="http://schemas.microsoft.com/office/drawing/2014/main" id="{22961828-BEAC-41F8-BD93-97B937DA338B}"/>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2C34C42-CF61-46A5-9389-1E4DB5A1B097}"/>
                </a:ext>
              </a:extLst>
            </p:cNvPr>
            <p:cNvGrpSpPr/>
            <p:nvPr/>
          </p:nvGrpSpPr>
          <p:grpSpPr>
            <a:xfrm>
              <a:off x="5220846" y="1493991"/>
              <a:ext cx="2004687" cy="675862"/>
              <a:chOff x="5220846" y="1493991"/>
              <a:chExt cx="2004687" cy="675862"/>
            </a:xfrm>
          </p:grpSpPr>
          <p:sp>
            <p:nvSpPr>
              <p:cNvPr id="254" name="Oval 253">
                <a:extLst>
                  <a:ext uri="{FF2B5EF4-FFF2-40B4-BE49-F238E27FC236}">
                    <a16:creationId xmlns:a16="http://schemas.microsoft.com/office/drawing/2014/main" id="{7FA69D7F-6CAB-49CA-9B63-4767B000BB18}"/>
                  </a:ext>
                </a:extLst>
              </p:cNvPr>
              <p:cNvSpPr/>
              <p:nvPr/>
            </p:nvSpPr>
            <p:spPr>
              <a:xfrm>
                <a:off x="5220846" y="1493991"/>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5570802D-37F7-4F4E-BEFC-9FB6B17540A3}"/>
                  </a:ext>
                </a:extLst>
              </p:cNvPr>
              <p:cNvSpPr/>
              <p:nvPr/>
            </p:nvSpPr>
            <p:spPr>
              <a:xfrm>
                <a:off x="5946700" y="164725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pic>
            <p:nvPicPr>
              <p:cNvPr id="260" name="Picture 259">
                <a:extLst>
                  <a:ext uri="{FF2B5EF4-FFF2-40B4-BE49-F238E27FC236}">
                    <a16:creationId xmlns:a16="http://schemas.microsoft.com/office/drawing/2014/main" id="{5D32452A-7C0D-4973-A256-1584A435172F}"/>
                  </a:ext>
                </a:extLst>
              </p:cNvPr>
              <p:cNvPicPr>
                <a:picLocks noChangeAspect="1"/>
              </p:cNvPicPr>
              <p:nvPr/>
            </p:nvPicPr>
            <p:blipFill>
              <a:blip r:embed="rId3"/>
              <a:stretch>
                <a:fillRect/>
              </a:stretch>
            </p:blipFill>
            <p:spPr>
              <a:xfrm>
                <a:off x="5451240" y="1601486"/>
                <a:ext cx="215074" cy="460873"/>
              </a:xfrm>
              <a:prstGeom prst="rect">
                <a:avLst/>
              </a:prstGeom>
            </p:spPr>
          </p:pic>
        </p:grpSp>
      </p:grpSp>
      <p:pic>
        <p:nvPicPr>
          <p:cNvPr id="138" name="Graphic 137">
            <a:extLst>
              <a:ext uri="{FF2B5EF4-FFF2-40B4-BE49-F238E27FC236}">
                <a16:creationId xmlns:a16="http://schemas.microsoft.com/office/drawing/2014/main" id="{45111352-26EA-4FAC-A32F-5EADD8CF8A0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052"/>
          <a:stretch/>
        </p:blipFill>
        <p:spPr>
          <a:xfrm>
            <a:off x="9549637" y="5638020"/>
            <a:ext cx="425951" cy="370267"/>
          </a:xfrm>
          <a:prstGeom prst="rect">
            <a:avLst/>
          </a:prstGeom>
        </p:spPr>
      </p:pic>
    </p:spTree>
    <p:extLst>
      <p:ext uri="{BB962C8B-B14F-4D97-AF65-F5344CB8AC3E}">
        <p14:creationId xmlns:p14="http://schemas.microsoft.com/office/powerpoint/2010/main" val="90912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92738"/>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grpSp>
        <p:nvGrpSpPr>
          <p:cNvPr id="43" name="Group 42">
            <a:extLst>
              <a:ext uri="{FF2B5EF4-FFF2-40B4-BE49-F238E27FC236}">
                <a16:creationId xmlns:a16="http://schemas.microsoft.com/office/drawing/2014/main" id="{C201D532-F766-4A45-8F95-8F760715239C}"/>
              </a:ext>
            </a:extLst>
          </p:cNvPr>
          <p:cNvGrpSpPr/>
          <p:nvPr/>
        </p:nvGrpSpPr>
        <p:grpSpPr>
          <a:xfrm>
            <a:off x="4731957" y="6042480"/>
            <a:ext cx="2721672" cy="500499"/>
            <a:chOff x="4487169" y="6026739"/>
            <a:chExt cx="2721672" cy="493180"/>
          </a:xfrm>
        </p:grpSpPr>
        <p:pic>
          <p:nvPicPr>
            <p:cNvPr id="45" name="Graphic 44">
              <a:extLst>
                <a:ext uri="{FF2B5EF4-FFF2-40B4-BE49-F238E27FC236}">
                  <a16:creationId xmlns:a16="http://schemas.microsoft.com/office/drawing/2014/main" id="{6A425F63-A6F5-46B6-B91B-48F35443F1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46" name="Rectangle 45">
              <a:extLst>
                <a:ext uri="{FF2B5EF4-FFF2-40B4-BE49-F238E27FC236}">
                  <a16:creationId xmlns:a16="http://schemas.microsoft.com/office/drawing/2014/main" id="{27F9CF2B-3D25-4C57-AC29-ACE5C4C79384}"/>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
        <p:nvSpPr>
          <p:cNvPr id="38" name="Rectangle 37">
            <a:extLst>
              <a:ext uri="{FF2B5EF4-FFF2-40B4-BE49-F238E27FC236}">
                <a16:creationId xmlns:a16="http://schemas.microsoft.com/office/drawing/2014/main" id="{465E9DEC-76DD-49E8-828E-922CF1FD715D}"/>
              </a:ext>
            </a:extLst>
          </p:cNvPr>
          <p:cNvSpPr/>
          <p:nvPr/>
        </p:nvSpPr>
        <p:spPr>
          <a:xfrm>
            <a:off x="1515721" y="4692149"/>
            <a:ext cx="1355051" cy="369332"/>
          </a:xfrm>
          <a:prstGeom prst="rect">
            <a:avLst/>
          </a:prstGeom>
        </p:spPr>
        <p:txBody>
          <a:bodyPr wrap="none">
            <a:spAutoFit/>
          </a:bodyPr>
          <a:lstStyle/>
          <a:p>
            <a:r>
              <a:rPr lang="en-US" i="1"/>
              <a:t>Full Control</a:t>
            </a:r>
          </a:p>
        </p:txBody>
      </p:sp>
      <p:sp>
        <p:nvSpPr>
          <p:cNvPr id="39" name="Rectangle 38">
            <a:extLst>
              <a:ext uri="{FF2B5EF4-FFF2-40B4-BE49-F238E27FC236}">
                <a16:creationId xmlns:a16="http://schemas.microsoft.com/office/drawing/2014/main" id="{0A6160A5-0357-426F-BEA5-EE6689C413FC}"/>
              </a:ext>
            </a:extLst>
          </p:cNvPr>
          <p:cNvSpPr/>
          <p:nvPr/>
        </p:nvSpPr>
        <p:spPr>
          <a:xfrm>
            <a:off x="8757767" y="4697535"/>
            <a:ext cx="1636987" cy="363946"/>
          </a:xfrm>
          <a:prstGeom prst="rect">
            <a:avLst/>
          </a:prstGeom>
        </p:spPr>
        <p:txBody>
          <a:bodyPr wrap="none">
            <a:spAutoFit/>
          </a:bodyPr>
          <a:lstStyle/>
          <a:p>
            <a:r>
              <a:rPr lang="en-US" i="1" dirty="0"/>
              <a:t>Fully managed</a:t>
            </a:r>
          </a:p>
        </p:txBody>
      </p:sp>
      <p:cxnSp>
        <p:nvCxnSpPr>
          <p:cNvPr id="44" name="Straight Arrow Connector 43">
            <a:extLst>
              <a:ext uri="{FF2B5EF4-FFF2-40B4-BE49-F238E27FC236}">
                <a16:creationId xmlns:a16="http://schemas.microsoft.com/office/drawing/2014/main" id="{D763509E-8F7E-492F-9E72-A7CD98BAD46C}"/>
              </a:ext>
            </a:extLst>
          </p:cNvPr>
          <p:cNvCxnSpPr>
            <a:cxnSpLocks/>
            <a:stCxn id="39" idx="1"/>
            <a:endCxn id="38" idx="3"/>
          </p:cNvCxnSpPr>
          <p:nvPr/>
        </p:nvCxnSpPr>
        <p:spPr>
          <a:xfrm flipH="1" flipV="1">
            <a:off x="2870772" y="4876815"/>
            <a:ext cx="5886995" cy="26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41936"/>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sp>
        <p:nvSpPr>
          <p:cNvPr id="38" name="Rectangle 37">
            <a:extLst>
              <a:ext uri="{FF2B5EF4-FFF2-40B4-BE49-F238E27FC236}">
                <a16:creationId xmlns:a16="http://schemas.microsoft.com/office/drawing/2014/main" id="{ABFE69CE-FB38-489A-9B71-8ECEE94189E1}"/>
              </a:ext>
            </a:extLst>
          </p:cNvPr>
          <p:cNvSpPr/>
          <p:nvPr/>
        </p:nvSpPr>
        <p:spPr>
          <a:xfrm>
            <a:off x="8804383" y="5635166"/>
            <a:ext cx="1540236"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dirty="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Micro-billing</a:t>
            </a:r>
          </a:p>
        </p:txBody>
      </p:sp>
      <p:sp>
        <p:nvSpPr>
          <p:cNvPr id="39" name="Rectangle 38">
            <a:extLst>
              <a:ext uri="{FF2B5EF4-FFF2-40B4-BE49-F238E27FC236}">
                <a16:creationId xmlns:a16="http://schemas.microsoft.com/office/drawing/2014/main" id="{698A2702-8508-4D50-BA8F-85BEF4C9BF77}"/>
              </a:ext>
            </a:extLst>
          </p:cNvPr>
          <p:cNvSpPr/>
          <p:nvPr/>
        </p:nvSpPr>
        <p:spPr>
          <a:xfrm>
            <a:off x="8812984" y="5174473"/>
            <a:ext cx="1389797" cy="258532"/>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534085"/>
            <a:ext cx="10341090" cy="0"/>
          </a:xfrm>
          <a:prstGeom prst="line">
            <a:avLst/>
          </a:prstGeom>
          <a:ln w="6350">
            <a:solidFill>
              <a:srgbClr val="0078D7"/>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577456" y="4781142"/>
            <a:ext cx="493853"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86740" y="5830101"/>
            <a:ext cx="687111"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387932" y="5263728"/>
            <a:ext cx="1471300" cy="338554"/>
          </a:xfrm>
          <a:prstGeom prst="rect">
            <a:avLst/>
          </a:prstGeom>
        </p:spPr>
        <p:txBody>
          <a:bodyPr wrap="none">
            <a:spAutoFit/>
          </a:bodyPr>
          <a:lstStyle/>
          <a:p>
            <a:pPr marL="0" marR="0" lvl="0" indent="0" algn="l" defTabSz="932574"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Responsibility</a:t>
            </a:r>
          </a:p>
        </p:txBody>
      </p:sp>
      <p:sp>
        <p:nvSpPr>
          <p:cNvPr id="52" name="Rectangle 51">
            <a:extLst>
              <a:ext uri="{FF2B5EF4-FFF2-40B4-BE49-F238E27FC236}">
                <a16:creationId xmlns:a16="http://schemas.microsoft.com/office/drawing/2014/main" id="{7EA3ED63-E70C-4D64-9656-922AA03534FD}"/>
              </a:ext>
            </a:extLst>
          </p:cNvPr>
          <p:cNvSpPr/>
          <p:nvPr/>
        </p:nvSpPr>
        <p:spPr>
          <a:xfrm>
            <a:off x="5280242" y="4857468"/>
            <a:ext cx="1580700"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5373154" y="5590864"/>
            <a:ext cx="1389797"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p:txBody>
      </p:sp>
      <p:sp>
        <p:nvSpPr>
          <p:cNvPr id="55" name="Rectangle 54">
            <a:extLst>
              <a:ext uri="{FF2B5EF4-FFF2-40B4-BE49-F238E27FC236}">
                <a16:creationId xmlns:a16="http://schemas.microsoft.com/office/drawing/2014/main" id="{1B7C6C11-810E-4F39-B9A7-8D6D4CB1B134}"/>
              </a:ext>
            </a:extLst>
          </p:cNvPr>
          <p:cNvSpPr/>
          <p:nvPr/>
        </p:nvSpPr>
        <p:spPr>
          <a:xfrm>
            <a:off x="1726082" y="4444556"/>
            <a:ext cx="1598659"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Tree>
    <p:extLst>
      <p:ext uri="{BB962C8B-B14F-4D97-AF65-F5344CB8AC3E}">
        <p14:creationId xmlns:p14="http://schemas.microsoft.com/office/powerpoint/2010/main" val="23698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59773" y="158164"/>
            <a:ext cx="8066504" cy="646331"/>
          </a:xfrm>
          <a:prstGeom prst="rect">
            <a:avLst/>
          </a:prstGeom>
          <a:noFill/>
        </p:spPr>
        <p:txBody>
          <a:bodyPr wrap="none" rtlCol="0">
            <a:spAutoFit/>
          </a:bodyPr>
          <a:lstStyle/>
          <a:p>
            <a:r>
              <a:rPr lang="en-US" sz="3600" b="1" spc="-50" dirty="0">
                <a:ln w="3175">
                  <a:noFill/>
                </a:ln>
                <a:gradFill>
                  <a:gsLst>
                    <a:gs pos="1250">
                      <a:schemeClr val="tx1"/>
                    </a:gs>
                    <a:gs pos="100000">
                      <a:schemeClr val="tx1"/>
                    </a:gs>
                  </a:gsLst>
                  <a:lin ang="5400000" scaled="0"/>
                </a:gradFill>
                <a:latin typeface="+mj-lt"/>
                <a:cs typeface="Segoe UI"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330953" y="796825"/>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dirty="0">
                <a:solidFill>
                  <a:schemeClr val="tx1">
                    <a:lumMod val="65000"/>
                    <a:lumOff val="35000"/>
                  </a:schemeClr>
                </a:solidFill>
                <a:latin typeface="+mj-lt"/>
                <a:ea typeface="+mn-ea"/>
                <a:cs typeface="Segoe UI Light" panose="020B0502040204020203" pitchFamily="34" charset="0"/>
              </a:rPr>
              <a:t>Azure Service Fabric is designed for mission-critical services</a:t>
            </a:r>
          </a:p>
        </p:txBody>
      </p:sp>
      <p:grpSp>
        <p:nvGrpSpPr>
          <p:cNvPr id="132" name="Group 131">
            <a:extLst>
              <a:ext uri="{FF2B5EF4-FFF2-40B4-BE49-F238E27FC236}">
                <a16:creationId xmlns:a16="http://schemas.microsoft.com/office/drawing/2014/main" id="{D28FE43F-C327-4B5E-8545-493AE26F479F}"/>
              </a:ext>
            </a:extLst>
          </p:cNvPr>
          <p:cNvGrpSpPr/>
          <p:nvPr/>
        </p:nvGrpSpPr>
        <p:grpSpPr>
          <a:xfrm>
            <a:off x="151420" y="1709188"/>
            <a:ext cx="6082478" cy="4226413"/>
            <a:chOff x="-88173" y="1377961"/>
            <a:chExt cx="6707382" cy="4660629"/>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Dynamics365</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Skype for business</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1659208-CA4E-47DA-927C-517199D34BD9}"/>
              </a:ext>
            </a:extLst>
          </p:cNvPr>
          <p:cNvGrpSpPr/>
          <p:nvPr/>
        </p:nvGrpSpPr>
        <p:grpSpPr>
          <a:xfrm>
            <a:off x="6064114" y="1535917"/>
            <a:ext cx="6032310" cy="4399685"/>
            <a:chOff x="6036193" y="1535917"/>
            <a:chExt cx="6032310" cy="4399685"/>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Archive</a:t>
              </a:r>
              <a:br>
                <a:rPr lang="en-US">
                  <a:solidFill>
                    <a:srgbClr val="565757"/>
                  </a:solidFill>
                </a:rPr>
              </a:br>
              <a:r>
                <a:rPr lang="en-US">
                  <a:solidFill>
                    <a:srgbClr val="565757"/>
                  </a:solidFill>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5"/>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a:t>
              </a:r>
              <a:br>
                <a:rPr lang="en-US">
                  <a:solidFill>
                    <a:srgbClr val="565757"/>
                  </a:solidFill>
                </a:rPr>
              </a:br>
              <a:r>
                <a:rPr lang="en-US">
                  <a:solidFill>
                    <a:srgbClr val="565757"/>
                  </a:solidFill>
                </a:rPr>
                <a:t>Container </a:t>
              </a:r>
              <a:br>
                <a:rPr lang="en-US">
                  <a:solidFill>
                    <a:srgbClr val="565757"/>
                  </a:solidFill>
                </a:rPr>
              </a:br>
              <a:r>
                <a:rPr lang="en-US">
                  <a:solidFill>
                    <a:srgbClr val="565757"/>
                  </a:solidFill>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6"/>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43" name="Image 42">
            <a:extLst>
              <a:ext uri="{FF2B5EF4-FFF2-40B4-BE49-F238E27FC236}">
                <a16:creationId xmlns:a16="http://schemas.microsoft.com/office/drawing/2014/main" id="{1D3C1B54-F037-4F27-A65D-3832B29EB9EF}"/>
              </a:ext>
            </a:extLst>
          </p:cNvPr>
          <p:cNvPicPr>
            <a:picLocks noChangeAspect="1"/>
          </p:cNvPicPr>
          <p:nvPr/>
        </p:nvPicPr>
        <p:blipFill>
          <a:blip r:embed="rId19"/>
          <a:stretch>
            <a:fillRect/>
          </a:stretch>
        </p:blipFill>
        <p:spPr>
          <a:xfrm>
            <a:off x="2506260" y="3375366"/>
            <a:ext cx="1194064" cy="1194064"/>
          </a:xfrm>
          <a:prstGeom prst="rect">
            <a:avLst/>
          </a:prstGeom>
        </p:spPr>
      </p:pic>
      <p:pic>
        <p:nvPicPr>
          <p:cNvPr id="44" name="Image 43">
            <a:extLst>
              <a:ext uri="{FF2B5EF4-FFF2-40B4-BE49-F238E27FC236}">
                <a16:creationId xmlns:a16="http://schemas.microsoft.com/office/drawing/2014/main" id="{2FB7926D-D72B-41B7-8789-1A283338A4B4}"/>
              </a:ext>
            </a:extLst>
          </p:cNvPr>
          <p:cNvPicPr>
            <a:picLocks noChangeAspect="1"/>
          </p:cNvPicPr>
          <p:nvPr/>
        </p:nvPicPr>
        <p:blipFill>
          <a:blip r:embed="rId20"/>
          <a:stretch>
            <a:fillRect/>
          </a:stretch>
        </p:blipFill>
        <p:spPr>
          <a:xfrm>
            <a:off x="8487462" y="3416590"/>
            <a:ext cx="1194920" cy="1194920"/>
          </a:xfrm>
          <a:prstGeom prst="rect">
            <a:avLst/>
          </a:prstGeom>
        </p:spPr>
      </p:pic>
    </p:spTree>
    <p:extLst>
      <p:ext uri="{BB962C8B-B14F-4D97-AF65-F5344CB8AC3E}">
        <p14:creationId xmlns:p14="http://schemas.microsoft.com/office/powerpoint/2010/main" val="147568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CE1DDC-6275-48C4-A687-FFE39675BB9A}"/>
              </a:ext>
            </a:extLst>
          </p:cNvPr>
          <p:cNvPicPr>
            <a:picLocks noChangeAspect="1"/>
          </p:cNvPicPr>
          <p:nvPr/>
        </p:nvPicPr>
        <p:blipFill>
          <a:blip r:embed="rId3"/>
          <a:stretch>
            <a:fillRect/>
          </a:stretch>
        </p:blipFill>
        <p:spPr>
          <a:xfrm>
            <a:off x="0" y="-274320"/>
            <a:ext cx="12192000" cy="6858000"/>
          </a:xfrm>
          <a:prstGeom prst="rect">
            <a:avLst/>
          </a:prstGeom>
        </p:spPr>
      </p:pic>
      <p:sp>
        <p:nvSpPr>
          <p:cNvPr id="6" name="Titre 3">
            <a:extLst>
              <a:ext uri="{FF2B5EF4-FFF2-40B4-BE49-F238E27FC236}">
                <a16:creationId xmlns:a16="http://schemas.microsoft.com/office/drawing/2014/main" id="{3981FA05-FC6B-48F7-B96F-0C4CB035E6AC}"/>
              </a:ext>
            </a:extLst>
          </p:cNvPr>
          <p:cNvSpPr>
            <a:spLocks noGrp="1"/>
          </p:cNvSpPr>
          <p:nvPr>
            <p:ph type="title"/>
          </p:nvPr>
        </p:nvSpPr>
        <p:spPr>
          <a:xfrm>
            <a:off x="838200" y="365127"/>
            <a:ext cx="10515600" cy="1325563"/>
          </a:xfrm>
        </p:spPr>
        <p:txBody>
          <a:bodyPr/>
          <a:lstStyle/>
          <a:p>
            <a:r>
              <a:rPr lang="en-CA" dirty="0"/>
              <a:t>Service Fabric architecture</a:t>
            </a:r>
            <a:br>
              <a:rPr lang="en-CA" dirty="0"/>
            </a:br>
            <a:endParaRPr lang="en-CA" dirty="0"/>
          </a:p>
        </p:txBody>
      </p:sp>
      <p:pic>
        <p:nvPicPr>
          <p:cNvPr id="4" name="Image 3">
            <a:extLst>
              <a:ext uri="{FF2B5EF4-FFF2-40B4-BE49-F238E27FC236}">
                <a16:creationId xmlns:a16="http://schemas.microsoft.com/office/drawing/2014/main" id="{EC891251-9D61-41F8-87C2-FC54C37A9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9341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D8D9C-D6FA-47B4-9BFE-915D5A377A78}"/>
              </a:ext>
            </a:extLst>
          </p:cNvPr>
          <p:cNvSpPr>
            <a:spLocks noGrp="1"/>
          </p:cNvSpPr>
          <p:nvPr>
            <p:ph type="title"/>
          </p:nvPr>
        </p:nvSpPr>
        <p:spPr>
          <a:xfrm>
            <a:off x="568047" y="2084172"/>
            <a:ext cx="11354714" cy="2139688"/>
          </a:xfrm>
        </p:spPr>
        <p:txBody>
          <a:bodyPr/>
          <a:lstStyle/>
          <a:p>
            <a:r>
              <a:rPr lang="en-CA" dirty="0"/>
              <a:t>Overview</a:t>
            </a:r>
            <a:r>
              <a:rPr lang="fr-CA" dirty="0"/>
              <a:t> Monitoring and diagnostics</a:t>
            </a:r>
            <a:endParaRPr lang="en-CA" dirty="0"/>
          </a:p>
        </p:txBody>
      </p:sp>
    </p:spTree>
    <p:extLst>
      <p:ext uri="{BB962C8B-B14F-4D97-AF65-F5344CB8AC3E}">
        <p14:creationId xmlns:p14="http://schemas.microsoft.com/office/powerpoint/2010/main" val="24801575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D38A22-4C12-4D2C-A163-77A25AEC573C}"/>
              </a:ext>
            </a:extLst>
          </p:cNvPr>
          <p:cNvSpPr>
            <a:spLocks noGrp="1"/>
          </p:cNvSpPr>
          <p:nvPr>
            <p:ph type="title"/>
          </p:nvPr>
        </p:nvSpPr>
        <p:spPr/>
        <p:txBody>
          <a:bodyPr/>
          <a:lstStyle/>
          <a:p>
            <a:r>
              <a:rPr lang="fr-CA" dirty="0"/>
              <a:t>Monitoring and </a:t>
            </a:r>
            <a:r>
              <a:rPr lang="en-CA" dirty="0"/>
              <a:t>diagnostics</a:t>
            </a:r>
          </a:p>
        </p:txBody>
      </p:sp>
      <p:grpSp>
        <p:nvGrpSpPr>
          <p:cNvPr id="2" name="Groupe 1">
            <a:extLst>
              <a:ext uri="{FF2B5EF4-FFF2-40B4-BE49-F238E27FC236}">
                <a16:creationId xmlns:a16="http://schemas.microsoft.com/office/drawing/2014/main" id="{9685EA96-4D23-4895-B2D2-8E482CC17EE5}"/>
              </a:ext>
            </a:extLst>
          </p:cNvPr>
          <p:cNvGrpSpPr/>
          <p:nvPr/>
        </p:nvGrpSpPr>
        <p:grpSpPr>
          <a:xfrm>
            <a:off x="5082955" y="1496595"/>
            <a:ext cx="6669351" cy="4345822"/>
            <a:chOff x="5082955" y="1496595"/>
            <a:chExt cx="6669351" cy="4345822"/>
          </a:xfrm>
        </p:grpSpPr>
        <p:grpSp>
          <p:nvGrpSpPr>
            <p:cNvPr id="4" name="Groupe 3">
              <a:extLst>
                <a:ext uri="{FF2B5EF4-FFF2-40B4-BE49-F238E27FC236}">
                  <a16:creationId xmlns:a16="http://schemas.microsoft.com/office/drawing/2014/main" id="{4A3BB91E-7DC3-46B2-A7E8-D19B15B3E2D2}"/>
                </a:ext>
              </a:extLst>
            </p:cNvPr>
            <p:cNvGrpSpPr/>
            <p:nvPr/>
          </p:nvGrpSpPr>
          <p:grpSpPr>
            <a:xfrm>
              <a:off x="5082955" y="1751742"/>
              <a:ext cx="3293525" cy="3293525"/>
              <a:chOff x="784080" y="144140"/>
              <a:chExt cx="3293525" cy="3293525"/>
            </a:xfrm>
          </p:grpSpPr>
          <p:pic>
            <p:nvPicPr>
              <p:cNvPr id="5" name="Image 4">
                <a:extLst>
                  <a:ext uri="{FF2B5EF4-FFF2-40B4-BE49-F238E27FC236}">
                    <a16:creationId xmlns:a16="http://schemas.microsoft.com/office/drawing/2014/main" id="{098520CC-EA55-426C-87AD-02DA3BAAC3AF}"/>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E3E48B-4A6A-4E66-9DBA-FFD51C9B9DA3}"/>
                  </a:ext>
                </a:extLst>
              </p:cNvPr>
              <p:cNvSpPr/>
              <p:nvPr/>
            </p:nvSpPr>
            <p:spPr>
              <a:xfrm>
                <a:off x="1240871" y="1436960"/>
                <a:ext cx="2379945" cy="707886"/>
              </a:xfrm>
              <a:prstGeom prst="rect">
                <a:avLst/>
              </a:prstGeom>
            </p:spPr>
            <p:txBody>
              <a:bodyPr wrap="square">
                <a:spAutoFit/>
              </a:bodyPr>
              <a:lstStyle/>
              <a:p>
                <a:pPr algn="ctr"/>
                <a:r>
                  <a:rPr lang="en-US" sz="2000" b="1" dirty="0"/>
                  <a:t>Azure Service Fabric</a:t>
                </a:r>
              </a:p>
              <a:p>
                <a:pPr algn="ctr"/>
                <a:r>
                  <a:rPr lang="en-US" sz="2000" b="1" dirty="0"/>
                  <a:t>Explorer</a:t>
                </a:r>
              </a:p>
            </p:txBody>
          </p:sp>
        </p:grpSp>
        <p:grpSp>
          <p:nvGrpSpPr>
            <p:cNvPr id="7" name="Groupe 6">
              <a:extLst>
                <a:ext uri="{FF2B5EF4-FFF2-40B4-BE49-F238E27FC236}">
                  <a16:creationId xmlns:a16="http://schemas.microsoft.com/office/drawing/2014/main" id="{E66C3E66-030D-47C7-B54E-C4163AF18D53}"/>
                </a:ext>
              </a:extLst>
            </p:cNvPr>
            <p:cNvGrpSpPr/>
            <p:nvPr/>
          </p:nvGrpSpPr>
          <p:grpSpPr>
            <a:xfrm>
              <a:off x="8458781" y="1496595"/>
              <a:ext cx="3293525" cy="3293525"/>
              <a:chOff x="784080" y="144140"/>
              <a:chExt cx="3293525" cy="3293525"/>
            </a:xfrm>
          </p:grpSpPr>
          <p:pic>
            <p:nvPicPr>
              <p:cNvPr id="8" name="Image 7">
                <a:extLst>
                  <a:ext uri="{FF2B5EF4-FFF2-40B4-BE49-F238E27FC236}">
                    <a16:creationId xmlns:a16="http://schemas.microsoft.com/office/drawing/2014/main" id="{22A32ADC-E916-4F4C-802F-27820F54B90D}"/>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5F2F750-864B-4A6D-906B-37F6166B0A02}"/>
                  </a:ext>
                </a:extLst>
              </p:cNvPr>
              <p:cNvSpPr/>
              <p:nvPr/>
            </p:nvSpPr>
            <p:spPr>
              <a:xfrm>
                <a:off x="1240869" y="1615444"/>
                <a:ext cx="2379945" cy="400110"/>
              </a:xfrm>
              <a:prstGeom prst="rect">
                <a:avLst/>
              </a:prstGeom>
            </p:spPr>
            <p:txBody>
              <a:bodyPr wrap="square">
                <a:spAutoFit/>
              </a:bodyPr>
              <a:lstStyle/>
              <a:p>
                <a:pPr algn="ctr"/>
                <a:r>
                  <a:rPr lang="en-US" sz="2000" b="1" dirty="0"/>
                  <a:t>Azure Monitoring</a:t>
                </a:r>
              </a:p>
            </p:txBody>
          </p:sp>
        </p:grpSp>
        <p:pic>
          <p:nvPicPr>
            <p:cNvPr id="10" name="Image 9">
              <a:extLst>
                <a:ext uri="{FF2B5EF4-FFF2-40B4-BE49-F238E27FC236}">
                  <a16:creationId xmlns:a16="http://schemas.microsoft.com/office/drawing/2014/main" id="{8231CCE4-4703-459E-BD80-4232A192FE4E}"/>
                </a:ext>
              </a:extLst>
            </p:cNvPr>
            <p:cNvPicPr>
              <a:picLocks noChangeAspect="1"/>
            </p:cNvPicPr>
            <p:nvPr/>
          </p:nvPicPr>
          <p:blipFill>
            <a:blip r:embed="rId4"/>
            <a:stretch>
              <a:fillRect/>
            </a:stretch>
          </p:blipFill>
          <p:spPr>
            <a:xfrm>
              <a:off x="5318603" y="5156617"/>
              <a:ext cx="3324225" cy="685800"/>
            </a:xfrm>
            <a:prstGeom prst="rect">
              <a:avLst/>
            </a:prstGeom>
          </p:spPr>
        </p:pic>
        <p:pic>
          <p:nvPicPr>
            <p:cNvPr id="11" name="Image 10">
              <a:extLst>
                <a:ext uri="{FF2B5EF4-FFF2-40B4-BE49-F238E27FC236}">
                  <a16:creationId xmlns:a16="http://schemas.microsoft.com/office/drawing/2014/main" id="{44349251-9A27-49CD-A7A5-0D0FD98B14CD}"/>
                </a:ext>
              </a:extLst>
            </p:cNvPr>
            <p:cNvPicPr>
              <a:picLocks noChangeAspect="1"/>
            </p:cNvPicPr>
            <p:nvPr/>
          </p:nvPicPr>
          <p:blipFill>
            <a:blip r:embed="rId5"/>
            <a:stretch>
              <a:fillRect/>
            </a:stretch>
          </p:blipFill>
          <p:spPr>
            <a:xfrm>
              <a:off x="9284209" y="4880392"/>
              <a:ext cx="2314575" cy="962025"/>
            </a:xfrm>
            <a:prstGeom prst="rect">
              <a:avLst/>
            </a:prstGeom>
          </p:spPr>
        </p:pic>
      </p:grpSp>
      <p:sp>
        <p:nvSpPr>
          <p:cNvPr id="12" name="ZoneTexte 11">
            <a:extLst>
              <a:ext uri="{FF2B5EF4-FFF2-40B4-BE49-F238E27FC236}">
                <a16:creationId xmlns:a16="http://schemas.microsoft.com/office/drawing/2014/main" id="{402E177D-78EA-4E03-9631-8B2A47B68EDC}"/>
              </a:ext>
            </a:extLst>
          </p:cNvPr>
          <p:cNvSpPr txBox="1"/>
          <p:nvPr/>
        </p:nvSpPr>
        <p:spPr>
          <a:xfrm>
            <a:off x="629173" y="2223083"/>
            <a:ext cx="4600951" cy="2369880"/>
          </a:xfrm>
          <a:prstGeom prst="rect">
            <a:avLst/>
          </a:prstGeom>
          <a:noFill/>
        </p:spPr>
        <p:txBody>
          <a:bodyPr wrap="square" rtlCol="0">
            <a:spAutoFit/>
          </a:bodyPr>
          <a:lstStyle/>
          <a:p>
            <a:pPr marL="342900" indent="-342900">
              <a:buFont typeface="Arial" panose="020B0604020202020204" pitchFamily="34" charset="0"/>
              <a:buChar char="•"/>
            </a:pPr>
            <a:r>
              <a:rPr lang="en-CA" sz="2800" dirty="0"/>
              <a:t>Application monitoring</a:t>
            </a:r>
          </a:p>
          <a:p>
            <a:pPr marL="342900" indent="-342900">
              <a:buFont typeface="Arial" panose="020B0604020202020204" pitchFamily="34" charset="0"/>
              <a:buChar char="•"/>
            </a:pPr>
            <a:r>
              <a:rPr lang="en-CA" sz="2800" dirty="0"/>
              <a:t>Cluster monitoring</a:t>
            </a:r>
          </a:p>
          <a:p>
            <a:pPr marL="342900" indent="-342900">
              <a:buFont typeface="Arial" panose="020B0604020202020204" pitchFamily="34" charset="0"/>
              <a:buChar char="•"/>
            </a:pPr>
            <a:r>
              <a:rPr lang="en-CA" sz="2800" dirty="0"/>
              <a:t>Infrastructure monitoring</a:t>
            </a:r>
          </a:p>
          <a:p>
            <a:pPr marL="342900" indent="-342900">
              <a:buFont typeface="Arial" panose="020B0604020202020204" pitchFamily="34" charset="0"/>
              <a:buChar char="•"/>
            </a:pPr>
            <a:r>
              <a:rPr lang="en-CA" sz="2800" dirty="0"/>
              <a:t>Watchdogs</a:t>
            </a:r>
          </a:p>
          <a:p>
            <a:endParaRPr lang="en-CA" b="1" dirty="0"/>
          </a:p>
          <a:p>
            <a:endParaRPr lang="en-CA" dirty="0"/>
          </a:p>
        </p:txBody>
      </p:sp>
    </p:spTree>
    <p:extLst>
      <p:ext uri="{BB962C8B-B14F-4D97-AF65-F5344CB8AC3E}">
        <p14:creationId xmlns:p14="http://schemas.microsoft.com/office/powerpoint/2010/main" val="2007343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dirty="0"/>
              <a:t>SDK Microsoft Service Fabric</a:t>
            </a:r>
            <a:endParaRPr lang="en-US" sz="2800" dirty="0"/>
          </a:p>
          <a:p>
            <a:r>
              <a:rPr lang="en-US" dirty="0"/>
              <a:t>Docker for Windows (optional)</a:t>
            </a:r>
          </a:p>
          <a:p>
            <a:r>
              <a:rPr lang="en-US" dirty="0"/>
              <a:t>Docker Tools(optional)</a:t>
            </a:r>
          </a:p>
          <a:p>
            <a:endParaRPr lang="en-US" dirty="0"/>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530" y="166020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spTree>
    <p:extLst>
      <p:ext uri="{BB962C8B-B14F-4D97-AF65-F5344CB8AC3E}">
        <p14:creationId xmlns:p14="http://schemas.microsoft.com/office/powerpoint/2010/main" val="4188887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5DC1E8-DA38-405A-AFB8-72A388C564D8}"/>
              </a:ext>
            </a:extLst>
          </p:cNvPr>
          <p:cNvSpPr>
            <a:spLocks noGrp="1"/>
          </p:cNvSpPr>
          <p:nvPr>
            <p:ph type="title"/>
          </p:nvPr>
        </p:nvSpPr>
        <p:spPr>
          <a:xfrm>
            <a:off x="568047" y="2084172"/>
            <a:ext cx="11354714" cy="3117200"/>
          </a:xfrm>
        </p:spPr>
        <p:txBody>
          <a:bodyPr/>
          <a:lstStyle/>
          <a:p>
            <a:r>
              <a:rPr lang="en-US" dirty="0"/>
              <a:t>Set up your windows development environment to </a:t>
            </a:r>
            <a:r>
              <a:rPr lang="en-US" dirty="0" err="1"/>
              <a:t>buid</a:t>
            </a:r>
            <a:r>
              <a:rPr lang="en-US" dirty="0"/>
              <a:t> Service Fabric</a:t>
            </a:r>
          </a:p>
        </p:txBody>
      </p:sp>
    </p:spTree>
    <p:extLst>
      <p:ext uri="{BB962C8B-B14F-4D97-AF65-F5344CB8AC3E}">
        <p14:creationId xmlns:p14="http://schemas.microsoft.com/office/powerpoint/2010/main" val="1677968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58DECD-D6B0-491D-B428-91755D4ED33D}"/>
              </a:ext>
            </a:extLst>
          </p:cNvPr>
          <p:cNvSpPr>
            <a:spLocks noGrp="1"/>
          </p:cNvSpPr>
          <p:nvPr>
            <p:ph type="title"/>
          </p:nvPr>
        </p:nvSpPr>
        <p:spPr/>
        <p:txBody>
          <a:bodyPr/>
          <a:lstStyle/>
          <a:p>
            <a:r>
              <a:rPr lang="fr-CA" dirty="0" err="1"/>
              <a:t>Let’s</a:t>
            </a:r>
            <a:r>
              <a:rPr lang="fr-CA" dirty="0"/>
              <a:t> start …</a:t>
            </a:r>
            <a:endParaRPr lang="en-CA" dirty="0"/>
          </a:p>
        </p:txBody>
      </p:sp>
      <p:sp>
        <p:nvSpPr>
          <p:cNvPr id="6" name="Espace réservé du texte 5">
            <a:extLst>
              <a:ext uri="{FF2B5EF4-FFF2-40B4-BE49-F238E27FC236}">
                <a16:creationId xmlns:a16="http://schemas.microsoft.com/office/drawing/2014/main" id="{76A5A935-010F-45A9-A881-9B72BA113F18}"/>
              </a:ext>
            </a:extLst>
          </p:cNvPr>
          <p:cNvSpPr>
            <a:spLocks noGrp="1"/>
          </p:cNvSpPr>
          <p:nvPr>
            <p:ph type="body" sz="quarter" idx="10"/>
          </p:nvPr>
        </p:nvSpPr>
        <p:spPr>
          <a:xfrm>
            <a:off x="586740" y="1829786"/>
            <a:ext cx="11018520" cy="4480201"/>
          </a:xfrm>
        </p:spPr>
        <p:txBody>
          <a:bodyPr/>
          <a:lstStyle/>
          <a:p>
            <a:r>
              <a:rPr lang="en-US" u="sng" dirty="0">
                <a:hlinkClick r:id="rId3"/>
              </a:rPr>
              <a:t>Install Visual Studio 2019</a:t>
            </a:r>
            <a:endParaRPr lang="en-US" u="sng" dirty="0"/>
          </a:p>
          <a:p>
            <a:r>
              <a:rPr lang="en-US" b="1" dirty="0"/>
              <a:t>To use Visual Studio 2017 or 2019</a:t>
            </a:r>
          </a:p>
          <a:p>
            <a:r>
              <a:rPr lang="en-US" u="sng" dirty="0">
                <a:hlinkClick r:id="rId4" tooltip="Core SDK WebPI link"/>
              </a:rPr>
              <a:t>Install the Microsoft Azure Service Fabric SDK</a:t>
            </a:r>
          </a:p>
          <a:p>
            <a:r>
              <a:rPr lang="en-US" b="1" dirty="0"/>
              <a:t>To use Visual Studio 2015 (requires Visual Studio 2015 Update 2 or later)</a:t>
            </a:r>
          </a:p>
          <a:p>
            <a:r>
              <a:rPr lang="en-US" dirty="0">
                <a:hlinkClick r:id="rId5" tooltip="VS 2015 WebPI link"/>
              </a:rPr>
              <a:t>Install the Microsoft Azure Service Fabric SDK and Tools</a:t>
            </a:r>
            <a:endParaRPr lang="en-US" dirty="0"/>
          </a:p>
          <a:p>
            <a:r>
              <a:rPr lang="en-US" b="1" dirty="0"/>
              <a:t>SDK installation only</a:t>
            </a:r>
          </a:p>
          <a:p>
            <a:r>
              <a:rPr lang="en-US" dirty="0"/>
              <a:t>If you only need the SDK, you can install this package:</a:t>
            </a:r>
          </a:p>
          <a:p>
            <a:r>
              <a:rPr lang="en-US" dirty="0">
                <a:hlinkClick r:id="rId4" tooltip="Core SDK WebPI link"/>
              </a:rPr>
              <a:t>Install the Microsoft Azure Service Fabric SDK</a:t>
            </a:r>
            <a:br>
              <a:rPr lang="en-US" dirty="0"/>
            </a:br>
            <a:endParaRPr lang="en-CA" dirty="0"/>
          </a:p>
        </p:txBody>
      </p:sp>
    </p:spTree>
    <p:extLst>
      <p:ext uri="{BB962C8B-B14F-4D97-AF65-F5344CB8AC3E}">
        <p14:creationId xmlns:p14="http://schemas.microsoft.com/office/powerpoint/2010/main" val="12832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C1B47-C634-4622-B7E3-8C572D39E35E}"/>
              </a:ext>
            </a:extLst>
          </p:cNvPr>
          <p:cNvSpPr>
            <a:spLocks noGrp="1"/>
          </p:cNvSpPr>
          <p:nvPr>
            <p:ph type="title"/>
          </p:nvPr>
        </p:nvSpPr>
        <p:spPr/>
        <p:txBody>
          <a:bodyPr/>
          <a:lstStyle/>
          <a:p>
            <a:r>
              <a:rPr lang="en-US" dirty="0"/>
              <a:t>Hamida REBAI</a:t>
            </a:r>
          </a:p>
        </p:txBody>
      </p:sp>
      <p:sp>
        <p:nvSpPr>
          <p:cNvPr id="5" name="Content Placeholder 4">
            <a:extLst>
              <a:ext uri="{FF2B5EF4-FFF2-40B4-BE49-F238E27FC236}">
                <a16:creationId xmlns:a16="http://schemas.microsoft.com/office/drawing/2014/main" id="{7D00AFC4-3DCE-4402-8E01-2791AC7ACDD4}"/>
              </a:ext>
            </a:extLst>
          </p:cNvPr>
          <p:cNvSpPr>
            <a:spLocks noGrp="1"/>
          </p:cNvSpPr>
          <p:nvPr>
            <p:ph idx="1"/>
          </p:nvPr>
        </p:nvSpPr>
        <p:spPr/>
        <p:txBody>
          <a:bodyPr>
            <a:normAutofit fontScale="92500" lnSpcReduction="20000"/>
          </a:bodyPr>
          <a:lstStyle/>
          <a:p>
            <a:pPr>
              <a:lnSpc>
                <a:spcPct val="170000"/>
              </a:lnSpc>
              <a:spcBef>
                <a:spcPts val="0"/>
              </a:spcBef>
            </a:pPr>
            <a:r>
              <a:rPr lang="en-US" sz="3200" dirty="0"/>
              <a:t>MVP in Developer Technologies</a:t>
            </a:r>
          </a:p>
          <a:p>
            <a:pPr>
              <a:lnSpc>
                <a:spcPct val="170000"/>
              </a:lnSpc>
              <a:spcBef>
                <a:spcPts val="0"/>
              </a:spcBef>
            </a:pPr>
            <a:r>
              <a:rPr lang="en-US" sz="3200" dirty="0"/>
              <a:t>Software architect</a:t>
            </a:r>
          </a:p>
          <a:p>
            <a:pPr>
              <a:lnSpc>
                <a:spcPct val="170000"/>
              </a:lnSpc>
              <a:spcBef>
                <a:spcPts val="0"/>
              </a:spcBef>
            </a:pPr>
            <a:r>
              <a:rPr lang="en-US" sz="3200" dirty="0" err="1"/>
              <a:t>Dotnetfoundation</a:t>
            </a:r>
            <a:r>
              <a:rPr lang="en-US" sz="3200" dirty="0"/>
              <a:t> Member</a:t>
            </a:r>
          </a:p>
          <a:p>
            <a:pPr marL="457200" indent="-457200">
              <a:lnSpc>
                <a:spcPct val="170000"/>
              </a:lnSpc>
              <a:spcBef>
                <a:spcPts val="0"/>
              </a:spcBef>
            </a:pPr>
            <a:r>
              <a:rPr lang="en-US" sz="3200" dirty="0"/>
              <a:t>Twitter: @</a:t>
            </a:r>
            <a:r>
              <a:rPr lang="en-US" sz="3200" dirty="0" err="1"/>
              <a:t>rebaihamida</a:t>
            </a:r>
            <a:r>
              <a:rPr lang="en-US" sz="3200" dirty="0"/>
              <a:t>   </a:t>
            </a:r>
          </a:p>
          <a:p>
            <a:pPr marL="457200" indent="-457200">
              <a:lnSpc>
                <a:spcPct val="170000"/>
              </a:lnSpc>
              <a:spcBef>
                <a:spcPts val="0"/>
              </a:spcBef>
            </a:pPr>
            <a:r>
              <a:rPr lang="en-US" sz="3200" dirty="0">
                <a:hlinkClick r:id="rId3">
                  <a:extLst>
                    <a:ext uri="{A12FA001-AC4F-418D-AE19-62706E023703}">
                      <ahyp:hlinkClr xmlns:ahyp="http://schemas.microsoft.com/office/drawing/2018/hyperlinkcolor" val="tx"/>
                    </a:ext>
                  </a:extLst>
                </a:hlinkClick>
              </a:rPr>
              <a:t>didourebai@gmail.com</a:t>
            </a:r>
            <a:endParaRPr lang="en-US" sz="3200" dirty="0"/>
          </a:p>
          <a:p>
            <a:pPr marL="457200" indent="-457200">
              <a:lnSpc>
                <a:spcPct val="170000"/>
              </a:lnSpc>
              <a:spcBef>
                <a:spcPts val="0"/>
              </a:spcBef>
            </a:pPr>
            <a:r>
              <a:rPr lang="en-US" sz="3200" dirty="0">
                <a:hlinkClick r:id="rId4">
                  <a:extLst>
                    <a:ext uri="{A12FA001-AC4F-418D-AE19-62706E023703}">
                      <ahyp:hlinkClr xmlns:ahyp="http://schemas.microsoft.com/office/drawing/2018/hyperlinkcolor" val="tx"/>
                    </a:ext>
                  </a:extLst>
                </a:hlinkClick>
              </a:rPr>
              <a:t>https://www.linkedin.com/in/hamida-rebai-trabelsi-09b8525/   </a:t>
            </a:r>
            <a:endParaRPr lang="en-US" sz="3200" dirty="0"/>
          </a:p>
          <a:p>
            <a:pPr marL="0" indent="0">
              <a:buNone/>
            </a:pPr>
            <a:endParaRPr lang="en-US" dirty="0"/>
          </a:p>
        </p:txBody>
      </p:sp>
      <p:pic>
        <p:nvPicPr>
          <p:cNvPr id="3" name="Image 2">
            <a:extLst>
              <a:ext uri="{FF2B5EF4-FFF2-40B4-BE49-F238E27FC236}">
                <a16:creationId xmlns:a16="http://schemas.microsoft.com/office/drawing/2014/main" id="{4EB092DC-FF6E-40C7-87AB-1ACCFB904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1546" y="681037"/>
            <a:ext cx="3242254" cy="1325563"/>
          </a:xfrm>
          <a:prstGeom prst="rect">
            <a:avLst/>
          </a:prstGeom>
        </p:spPr>
      </p:pic>
    </p:spTree>
    <p:extLst>
      <p:ext uri="{BB962C8B-B14F-4D97-AF65-F5344CB8AC3E}">
        <p14:creationId xmlns:p14="http://schemas.microsoft.com/office/powerpoint/2010/main" val="732116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EFA1496-4E8E-4B73-9166-D094CB6A6E18}"/>
              </a:ext>
            </a:extLst>
          </p:cNvPr>
          <p:cNvSpPr>
            <a:spLocks noGrp="1"/>
          </p:cNvSpPr>
          <p:nvPr>
            <p:ph type="title"/>
          </p:nvPr>
        </p:nvSpPr>
        <p:spPr>
          <a:xfrm>
            <a:off x="568047" y="2084172"/>
            <a:ext cx="11354714" cy="2139688"/>
          </a:xfrm>
        </p:spPr>
        <p:txBody>
          <a:bodyPr/>
          <a:lstStyle/>
          <a:p>
            <a:r>
              <a:rPr lang="fr-CA" dirty="0"/>
              <a:t>Set up a local service </a:t>
            </a:r>
            <a:r>
              <a:rPr lang="fr-CA" dirty="0" err="1"/>
              <a:t>Fabric</a:t>
            </a:r>
            <a:r>
              <a:rPr lang="fr-CA" dirty="0"/>
              <a:t> Cluster</a:t>
            </a:r>
            <a:endParaRPr lang="en-CA" dirty="0"/>
          </a:p>
        </p:txBody>
      </p:sp>
    </p:spTree>
    <p:extLst>
      <p:ext uri="{BB962C8B-B14F-4D97-AF65-F5344CB8AC3E}">
        <p14:creationId xmlns:p14="http://schemas.microsoft.com/office/powerpoint/2010/main" val="40428180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CF2A3-013A-49FA-8914-4255909B13A4}"/>
              </a:ext>
            </a:extLst>
          </p:cNvPr>
          <p:cNvSpPr>
            <a:spLocks noGrp="1"/>
          </p:cNvSpPr>
          <p:nvPr>
            <p:ph type="title"/>
          </p:nvPr>
        </p:nvSpPr>
        <p:spPr>
          <a:xfrm>
            <a:off x="568047" y="2084172"/>
            <a:ext cx="11354714" cy="2139688"/>
          </a:xfrm>
        </p:spPr>
        <p:txBody>
          <a:bodyPr/>
          <a:lstStyle/>
          <a:p>
            <a:r>
              <a:rPr lang="fr-CA" dirty="0" err="1"/>
              <a:t>Create</a:t>
            </a:r>
            <a:r>
              <a:rPr lang="fr-CA" dirty="0"/>
              <a:t> a Service </a:t>
            </a:r>
            <a:r>
              <a:rPr lang="fr-CA" dirty="0" err="1"/>
              <a:t>Fabric</a:t>
            </a:r>
            <a:r>
              <a:rPr lang="fr-CA" dirty="0"/>
              <a:t> </a:t>
            </a:r>
            <a:r>
              <a:rPr lang="fr-CA" dirty="0" err="1"/>
              <a:t>using</a:t>
            </a:r>
            <a:r>
              <a:rPr lang="fr-CA" dirty="0"/>
              <a:t> Visual Studio</a:t>
            </a:r>
            <a:endParaRPr lang="en-CA" dirty="0"/>
          </a:p>
        </p:txBody>
      </p:sp>
    </p:spTree>
    <p:extLst>
      <p:ext uri="{BB962C8B-B14F-4D97-AF65-F5344CB8AC3E}">
        <p14:creationId xmlns:p14="http://schemas.microsoft.com/office/powerpoint/2010/main" val="25705684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4A4-3C77-4A56-9FB4-477D74C47DFA}"/>
              </a:ext>
            </a:extLst>
          </p:cNvPr>
          <p:cNvSpPr>
            <a:spLocks noGrp="1"/>
          </p:cNvSpPr>
          <p:nvPr>
            <p:ph type="title"/>
          </p:nvPr>
        </p:nvSpPr>
        <p:spPr>
          <a:xfrm>
            <a:off x="568047" y="2084172"/>
            <a:ext cx="11354714" cy="2139688"/>
          </a:xfrm>
        </p:spPr>
        <p:txBody>
          <a:bodyPr/>
          <a:lstStyle/>
          <a:p>
            <a:r>
              <a:rPr lang="fr-CA" dirty="0" err="1"/>
              <a:t>Publish</a:t>
            </a:r>
            <a:r>
              <a:rPr lang="fr-CA" dirty="0"/>
              <a:t> a Service </a:t>
            </a:r>
            <a:r>
              <a:rPr lang="fr-CA" dirty="0" err="1"/>
              <a:t>Fabric</a:t>
            </a:r>
            <a:r>
              <a:rPr lang="fr-CA" dirty="0"/>
              <a:t> in Visual Studio</a:t>
            </a:r>
            <a:endParaRPr lang="en-CA" dirty="0"/>
          </a:p>
        </p:txBody>
      </p:sp>
    </p:spTree>
    <p:extLst>
      <p:ext uri="{BB962C8B-B14F-4D97-AF65-F5344CB8AC3E}">
        <p14:creationId xmlns:p14="http://schemas.microsoft.com/office/powerpoint/2010/main" val="23402624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F20AA-FAC2-468B-B92A-D537E0567794}"/>
              </a:ext>
            </a:extLst>
          </p:cNvPr>
          <p:cNvSpPr>
            <a:spLocks noGrp="1"/>
          </p:cNvSpPr>
          <p:nvPr>
            <p:ph type="title"/>
          </p:nvPr>
        </p:nvSpPr>
        <p:spPr>
          <a:xfrm>
            <a:off x="568047" y="2084172"/>
            <a:ext cx="11354714" cy="2139688"/>
          </a:xfrm>
        </p:spPr>
        <p:txBody>
          <a:bodyPr/>
          <a:lstStyle/>
          <a:p>
            <a:r>
              <a:rPr lang="en-US" dirty="0"/>
              <a:t>Build a .NET Service Fabric application</a:t>
            </a:r>
            <a:endParaRPr lang="en-CA" dirty="0"/>
          </a:p>
        </p:txBody>
      </p:sp>
    </p:spTree>
    <p:extLst>
      <p:ext uri="{BB962C8B-B14F-4D97-AF65-F5344CB8AC3E}">
        <p14:creationId xmlns:p14="http://schemas.microsoft.com/office/powerpoint/2010/main" val="11494808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3C8B6-F62B-409E-8889-90EF37BA51EF}"/>
              </a:ext>
            </a:extLst>
          </p:cNvPr>
          <p:cNvSpPr>
            <a:spLocks noGrp="1"/>
          </p:cNvSpPr>
          <p:nvPr>
            <p:ph type="title"/>
          </p:nvPr>
        </p:nvSpPr>
        <p:spPr>
          <a:xfrm>
            <a:off x="568047" y="2084172"/>
            <a:ext cx="11354714" cy="2139688"/>
          </a:xfrm>
        </p:spPr>
        <p:txBody>
          <a:bodyPr/>
          <a:lstStyle/>
          <a:p>
            <a:r>
              <a:rPr lang="en-US" dirty="0"/>
              <a:t>Deploy a Service Fabric application to a cluster in Azure</a:t>
            </a:r>
            <a:endParaRPr lang="en-CA" dirty="0"/>
          </a:p>
        </p:txBody>
      </p:sp>
    </p:spTree>
    <p:extLst>
      <p:ext uri="{BB962C8B-B14F-4D97-AF65-F5344CB8AC3E}">
        <p14:creationId xmlns:p14="http://schemas.microsoft.com/office/powerpoint/2010/main" val="21112703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Execute Docker container in Service Fabric</a:t>
            </a:r>
            <a:endParaRPr lang="en-CA" dirty="0"/>
          </a:p>
        </p:txBody>
      </p:sp>
    </p:spTree>
    <p:extLst>
      <p:ext uri="{BB962C8B-B14F-4D97-AF65-F5344CB8AC3E}">
        <p14:creationId xmlns:p14="http://schemas.microsoft.com/office/powerpoint/2010/main" val="23915660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08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3553061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Build and execute Docker container in Service Fabric</a:t>
            </a:r>
            <a:endParaRPr lang="en-CA" dirty="0"/>
          </a:p>
        </p:txBody>
      </p:sp>
    </p:spTree>
    <p:extLst>
      <p:ext uri="{BB962C8B-B14F-4D97-AF65-F5344CB8AC3E}">
        <p14:creationId xmlns:p14="http://schemas.microsoft.com/office/powerpoint/2010/main" val="7823598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44F5C9-D7F2-4E1A-8C11-99F3B8F9516D}"/>
              </a:ext>
            </a:extLst>
          </p:cNvPr>
          <p:cNvSpPr>
            <a:spLocks noGrp="1"/>
          </p:cNvSpPr>
          <p:nvPr>
            <p:ph type="title"/>
          </p:nvPr>
        </p:nvSpPr>
        <p:spPr/>
        <p:txBody>
          <a:bodyPr/>
          <a:lstStyle/>
          <a:p>
            <a:r>
              <a:rPr lang="en-US" dirty="0"/>
              <a:t>Stateless Services and Stateful Services </a:t>
            </a:r>
            <a:endParaRPr lang="en-CA" dirty="0"/>
          </a:p>
        </p:txBody>
      </p:sp>
      <p:sp>
        <p:nvSpPr>
          <p:cNvPr id="4" name="Espace réservé du texte 3">
            <a:extLst>
              <a:ext uri="{FF2B5EF4-FFF2-40B4-BE49-F238E27FC236}">
                <a16:creationId xmlns:a16="http://schemas.microsoft.com/office/drawing/2014/main" id="{2FBAF6CA-20D1-4237-AFC2-06A12115DD84}"/>
              </a:ext>
            </a:extLst>
          </p:cNvPr>
          <p:cNvSpPr>
            <a:spLocks noGrp="1"/>
          </p:cNvSpPr>
          <p:nvPr>
            <p:ph type="body" sz="quarter" idx="10"/>
          </p:nvPr>
        </p:nvSpPr>
        <p:spPr>
          <a:xfrm>
            <a:off x="586390" y="1434370"/>
            <a:ext cx="11018520" cy="2287806"/>
          </a:xfrm>
        </p:spPr>
        <p:txBody>
          <a:bodyPr/>
          <a:lstStyle/>
          <a:p>
            <a:r>
              <a:rPr lang="en-US" dirty="0"/>
              <a:t>Stateless Services - no state is maintained in the service. </a:t>
            </a:r>
            <a:r>
              <a:rPr lang="en-US" dirty="0">
                <a:sym typeface="Wingdings" panose="05000000000000000000" pitchFamily="2" charset="2"/>
              </a:rPr>
              <a:t> Covered in this session</a:t>
            </a:r>
          </a:p>
          <a:p>
            <a:r>
              <a:rPr lang="en-US" dirty="0"/>
              <a:t>Stateful Services  - state is stored with the service. </a:t>
            </a:r>
            <a:r>
              <a:rPr lang="en-US" dirty="0">
                <a:sym typeface="Wingdings" panose="05000000000000000000" pitchFamily="2" charset="2"/>
              </a:rPr>
              <a:t>Not Covered in this session.</a:t>
            </a:r>
          </a:p>
          <a:p>
            <a:endParaRPr lang="en-CA" dirty="0"/>
          </a:p>
        </p:txBody>
      </p:sp>
      <p:pic>
        <p:nvPicPr>
          <p:cNvPr id="5" name="Image 4">
            <a:extLst>
              <a:ext uri="{FF2B5EF4-FFF2-40B4-BE49-F238E27FC236}">
                <a16:creationId xmlns:a16="http://schemas.microsoft.com/office/drawing/2014/main" id="{596B7D63-086E-472F-833C-D680D1E5941E}"/>
              </a:ext>
            </a:extLst>
          </p:cNvPr>
          <p:cNvPicPr>
            <a:picLocks noChangeAspect="1"/>
          </p:cNvPicPr>
          <p:nvPr/>
        </p:nvPicPr>
        <p:blipFill>
          <a:blip r:embed="rId3"/>
          <a:stretch>
            <a:fillRect/>
          </a:stretch>
        </p:blipFill>
        <p:spPr>
          <a:xfrm>
            <a:off x="1868556" y="2760506"/>
            <a:ext cx="4558067" cy="4061826"/>
          </a:xfrm>
          <a:prstGeom prst="rect">
            <a:avLst/>
          </a:prstGeom>
        </p:spPr>
      </p:pic>
      <p:pic>
        <p:nvPicPr>
          <p:cNvPr id="7" name="Image 6">
            <a:extLst>
              <a:ext uri="{FF2B5EF4-FFF2-40B4-BE49-F238E27FC236}">
                <a16:creationId xmlns:a16="http://schemas.microsoft.com/office/drawing/2014/main" id="{AE2CCFD3-14D1-4A25-A231-74215EBB1209}"/>
              </a:ext>
            </a:extLst>
          </p:cNvPr>
          <p:cNvPicPr>
            <a:picLocks noChangeAspect="1"/>
          </p:cNvPicPr>
          <p:nvPr/>
        </p:nvPicPr>
        <p:blipFill>
          <a:blip r:embed="rId4"/>
          <a:stretch>
            <a:fillRect/>
          </a:stretch>
        </p:blipFill>
        <p:spPr>
          <a:xfrm>
            <a:off x="6653215" y="3056146"/>
            <a:ext cx="5538785" cy="3692523"/>
          </a:xfrm>
          <a:prstGeom prst="rect">
            <a:avLst/>
          </a:prstGeom>
        </p:spPr>
      </p:pic>
      <p:sp>
        <p:nvSpPr>
          <p:cNvPr id="8" name="ZoneTexte 7">
            <a:extLst>
              <a:ext uri="{FF2B5EF4-FFF2-40B4-BE49-F238E27FC236}">
                <a16:creationId xmlns:a16="http://schemas.microsoft.com/office/drawing/2014/main" id="{DF641CD7-D38B-4CD4-B029-306C4B49975D}"/>
              </a:ext>
            </a:extLst>
          </p:cNvPr>
          <p:cNvSpPr txBox="1"/>
          <p:nvPr/>
        </p:nvSpPr>
        <p:spPr>
          <a:xfrm>
            <a:off x="8746434" y="6564003"/>
            <a:ext cx="1722587" cy="369332"/>
          </a:xfrm>
          <a:prstGeom prst="rect">
            <a:avLst/>
          </a:prstGeom>
          <a:noFill/>
        </p:spPr>
        <p:txBody>
          <a:bodyPr wrap="none" rtlCol="0">
            <a:spAutoFit/>
          </a:bodyPr>
          <a:lstStyle/>
          <a:p>
            <a:r>
              <a:rPr lang="en-CA"/>
              <a:t>Stateful Services</a:t>
            </a:r>
            <a:endParaRPr lang="en-CA" dirty="0"/>
          </a:p>
        </p:txBody>
      </p:sp>
      <p:sp>
        <p:nvSpPr>
          <p:cNvPr id="9" name="ZoneTexte 8">
            <a:extLst>
              <a:ext uri="{FF2B5EF4-FFF2-40B4-BE49-F238E27FC236}">
                <a16:creationId xmlns:a16="http://schemas.microsoft.com/office/drawing/2014/main" id="{7572AB74-8DBC-4E0D-A0D2-0EB77600A1F2}"/>
              </a:ext>
            </a:extLst>
          </p:cNvPr>
          <p:cNvSpPr txBox="1"/>
          <p:nvPr/>
        </p:nvSpPr>
        <p:spPr>
          <a:xfrm>
            <a:off x="3069108" y="6564003"/>
            <a:ext cx="1827231" cy="369332"/>
          </a:xfrm>
          <a:prstGeom prst="rect">
            <a:avLst/>
          </a:prstGeom>
          <a:noFill/>
        </p:spPr>
        <p:txBody>
          <a:bodyPr wrap="none" rtlCol="0">
            <a:spAutoFit/>
          </a:bodyPr>
          <a:lstStyle/>
          <a:p>
            <a:r>
              <a:rPr lang="en-CA" dirty="0"/>
              <a:t>Stateless Services</a:t>
            </a:r>
          </a:p>
        </p:txBody>
      </p:sp>
    </p:spTree>
    <p:extLst>
      <p:ext uri="{BB962C8B-B14F-4D97-AF65-F5344CB8AC3E}">
        <p14:creationId xmlns:p14="http://schemas.microsoft.com/office/powerpoint/2010/main" val="36220228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65359-AF64-48EA-8EF7-FFBED89BE77C}"/>
              </a:ext>
            </a:extLst>
          </p:cNvPr>
          <p:cNvSpPr>
            <a:spLocks noGrp="1"/>
          </p:cNvSpPr>
          <p:nvPr>
            <p:ph type="title"/>
          </p:nvPr>
        </p:nvSpPr>
        <p:spPr/>
        <p:txBody>
          <a:bodyPr/>
          <a:lstStyle/>
          <a:p>
            <a:r>
              <a:rPr lang="fr-CA" dirty="0"/>
              <a:t>Agenda</a:t>
            </a:r>
            <a:endParaRPr lang="en-CA" dirty="0"/>
          </a:p>
        </p:txBody>
      </p:sp>
      <p:sp>
        <p:nvSpPr>
          <p:cNvPr id="3" name="Espace réservé du contenu 2">
            <a:extLst>
              <a:ext uri="{FF2B5EF4-FFF2-40B4-BE49-F238E27FC236}">
                <a16:creationId xmlns:a16="http://schemas.microsoft.com/office/drawing/2014/main" id="{CFCE56E2-E1BE-45B6-9271-23E2208ABE30}"/>
              </a:ext>
            </a:extLst>
          </p:cNvPr>
          <p:cNvSpPr>
            <a:spLocks noGrp="1"/>
          </p:cNvSpPr>
          <p:nvPr>
            <p:ph idx="1"/>
          </p:nvPr>
        </p:nvSpPr>
        <p:spPr/>
        <p:txBody>
          <a:bodyPr/>
          <a:lstStyle/>
          <a:p>
            <a:r>
              <a:rPr lang="en-CA" dirty="0"/>
              <a:t>Microservices Overview</a:t>
            </a:r>
          </a:p>
          <a:p>
            <a:r>
              <a:rPr lang="en-CA" dirty="0"/>
              <a:t>Introduction to Service Fabric and architecture</a:t>
            </a:r>
          </a:p>
          <a:p>
            <a:r>
              <a:rPr lang="en-CA" dirty="0"/>
              <a:t>Prepare the environment</a:t>
            </a:r>
          </a:p>
          <a:p>
            <a:r>
              <a:rPr lang="en-CA" dirty="0"/>
              <a:t>Demo</a:t>
            </a:r>
          </a:p>
        </p:txBody>
      </p:sp>
      <p:pic>
        <p:nvPicPr>
          <p:cNvPr id="6" name="Image 5">
            <a:extLst>
              <a:ext uri="{FF2B5EF4-FFF2-40B4-BE49-F238E27FC236}">
                <a16:creationId xmlns:a16="http://schemas.microsoft.com/office/drawing/2014/main" id="{091043E1-0813-44F0-8444-66FFF229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230" y="3139440"/>
            <a:ext cx="5238750" cy="3492500"/>
          </a:xfrm>
          <a:prstGeom prst="rect">
            <a:avLst/>
          </a:prstGeom>
        </p:spPr>
      </p:pic>
    </p:spTree>
    <p:extLst>
      <p:ext uri="{BB962C8B-B14F-4D97-AF65-F5344CB8AC3E}">
        <p14:creationId xmlns:p14="http://schemas.microsoft.com/office/powerpoint/2010/main" val="1132802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F6E7C-A3E6-4D21-B070-D7A4EC9471CB}"/>
              </a:ext>
            </a:extLst>
          </p:cNvPr>
          <p:cNvSpPr>
            <a:spLocks noGrp="1"/>
          </p:cNvSpPr>
          <p:nvPr>
            <p:ph type="title"/>
          </p:nvPr>
        </p:nvSpPr>
        <p:spPr/>
        <p:txBody>
          <a:bodyPr/>
          <a:lstStyle/>
          <a:p>
            <a:r>
              <a:rPr lang="fr-CA" dirty="0"/>
              <a:t>Conclusion</a:t>
            </a:r>
            <a:endParaRPr lang="en-CA" dirty="0"/>
          </a:p>
        </p:txBody>
      </p:sp>
      <p:sp>
        <p:nvSpPr>
          <p:cNvPr id="5" name="Espace réservé du texte 4">
            <a:extLst>
              <a:ext uri="{FF2B5EF4-FFF2-40B4-BE49-F238E27FC236}">
                <a16:creationId xmlns:a16="http://schemas.microsoft.com/office/drawing/2014/main" id="{8EE69957-61ED-4B69-81CF-074E6BB14AF6}"/>
              </a:ext>
            </a:extLst>
          </p:cNvPr>
          <p:cNvSpPr>
            <a:spLocks noGrp="1"/>
          </p:cNvSpPr>
          <p:nvPr>
            <p:ph type="body" sz="quarter" idx="10"/>
          </p:nvPr>
        </p:nvSpPr>
        <p:spPr>
          <a:xfrm>
            <a:off x="586390" y="1434370"/>
            <a:ext cx="11018520" cy="5319918"/>
          </a:xfrm>
        </p:spPr>
        <p:txBody>
          <a:bodyPr/>
          <a:lstStyle/>
          <a:p>
            <a:r>
              <a:rPr lang="en-US" dirty="0"/>
              <a:t>Microservices Overview</a:t>
            </a:r>
          </a:p>
          <a:p>
            <a:r>
              <a:rPr lang="en-US" dirty="0"/>
              <a:t>Introduction to Service Fabric and architecture</a:t>
            </a:r>
          </a:p>
          <a:p>
            <a:r>
              <a:rPr lang="en-US" dirty="0"/>
              <a:t>Prepare the environment</a:t>
            </a:r>
          </a:p>
          <a:p>
            <a:r>
              <a:rPr lang="en-US" dirty="0"/>
              <a:t>Demo: </a:t>
            </a:r>
          </a:p>
          <a:p>
            <a:pPr marL="571500" lvl="1" indent="-342900">
              <a:buFont typeface="Wingdings" panose="05000000000000000000" pitchFamily="2" charset="2"/>
              <a:buChar char="ü"/>
            </a:pPr>
            <a:r>
              <a:rPr lang="en-US" dirty="0"/>
              <a:t>	Set up a local service Fabric Cluster</a:t>
            </a:r>
          </a:p>
          <a:p>
            <a:pPr marL="571500" lvl="1" indent="-342900">
              <a:buFont typeface="Wingdings" panose="05000000000000000000" pitchFamily="2" charset="2"/>
              <a:buChar char="ü"/>
            </a:pPr>
            <a:r>
              <a:rPr lang="en-US" dirty="0"/>
              <a:t>	Create a Service Fabric using Visual Studio</a:t>
            </a:r>
          </a:p>
          <a:p>
            <a:pPr marL="571500" lvl="1" indent="-342900">
              <a:buFont typeface="Wingdings" panose="05000000000000000000" pitchFamily="2" charset="2"/>
              <a:buChar char="ü"/>
            </a:pPr>
            <a:r>
              <a:rPr lang="en-US" dirty="0"/>
              <a:t>	Publish a Service Fabric in Visual Studio</a:t>
            </a:r>
          </a:p>
          <a:p>
            <a:pPr marL="571500" lvl="1" indent="-342900">
              <a:buFont typeface="Wingdings" panose="05000000000000000000" pitchFamily="2" charset="2"/>
              <a:buChar char="ü"/>
            </a:pPr>
            <a:r>
              <a:rPr lang="en-US" dirty="0"/>
              <a:t>	Overview Monitoring and diagnostics</a:t>
            </a:r>
          </a:p>
          <a:p>
            <a:pPr marL="571500" lvl="1" indent="-342900">
              <a:buFont typeface="Wingdings" panose="05000000000000000000" pitchFamily="2" charset="2"/>
              <a:buChar char="ü"/>
            </a:pPr>
            <a:r>
              <a:rPr lang="en-US" dirty="0"/>
              <a:t>	Build a .NET Service Fabric application</a:t>
            </a:r>
          </a:p>
          <a:p>
            <a:pPr marL="571500" lvl="1" indent="-342900">
              <a:buFont typeface="Wingdings" panose="05000000000000000000" pitchFamily="2" charset="2"/>
              <a:buChar char="ü"/>
            </a:pPr>
            <a:r>
              <a:rPr lang="en-US" dirty="0"/>
              <a:t>	Deploy a Service Fabric application to a cluster in Azure</a:t>
            </a:r>
          </a:p>
          <a:p>
            <a:pPr marL="571500" lvl="1" indent="-342900">
              <a:buFont typeface="Wingdings" panose="05000000000000000000" pitchFamily="2" charset="2"/>
              <a:buChar char="ü"/>
            </a:pPr>
            <a:r>
              <a:rPr lang="en-US" dirty="0"/>
              <a:t>	Build and execute Docker container in Service Fabric</a:t>
            </a:r>
          </a:p>
          <a:p>
            <a:r>
              <a:rPr lang="en-US" dirty="0"/>
              <a:t>	</a:t>
            </a:r>
          </a:p>
        </p:txBody>
      </p:sp>
    </p:spTree>
    <p:extLst>
      <p:ext uri="{BB962C8B-B14F-4D97-AF65-F5344CB8AC3E}">
        <p14:creationId xmlns:p14="http://schemas.microsoft.com/office/powerpoint/2010/main" val="12315509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5ABE4-99E9-40A3-8C82-2DCF2A9F4E71}"/>
              </a:ext>
            </a:extLst>
          </p:cNvPr>
          <p:cNvSpPr>
            <a:spLocks noGrp="1"/>
          </p:cNvSpPr>
          <p:nvPr>
            <p:ph type="title"/>
          </p:nvPr>
        </p:nvSpPr>
        <p:spPr/>
        <p:txBody>
          <a:bodyPr/>
          <a:lstStyle/>
          <a:p>
            <a:r>
              <a:rPr lang="en-US" dirty="0"/>
              <a:t>References</a:t>
            </a:r>
          </a:p>
        </p:txBody>
      </p:sp>
      <p:sp>
        <p:nvSpPr>
          <p:cNvPr id="3" name="Espace réservé du texte 2">
            <a:extLst>
              <a:ext uri="{FF2B5EF4-FFF2-40B4-BE49-F238E27FC236}">
                <a16:creationId xmlns:a16="http://schemas.microsoft.com/office/drawing/2014/main" id="{A8E461D5-62BD-43C0-84A0-90EB426561B1}"/>
              </a:ext>
            </a:extLst>
          </p:cNvPr>
          <p:cNvSpPr>
            <a:spLocks noGrp="1"/>
          </p:cNvSpPr>
          <p:nvPr>
            <p:ph type="body" sz="quarter" idx="10"/>
          </p:nvPr>
        </p:nvSpPr>
        <p:spPr>
          <a:xfrm>
            <a:off x="586390" y="1434370"/>
            <a:ext cx="11018520" cy="4223720"/>
          </a:xfrm>
        </p:spPr>
        <p:txBody>
          <a:bodyPr/>
          <a:lstStyle/>
          <a:p>
            <a:r>
              <a:rPr lang="en-CA" dirty="0">
                <a:hlinkClick r:id="rId3"/>
              </a:rPr>
              <a:t>https://www.linkedin.com/learning/l-essentiel-d-azure-service-fabric/</a:t>
            </a:r>
            <a:endParaRPr lang="en-CA" dirty="0">
              <a:hlinkClick r:id="rId4"/>
            </a:endParaRPr>
          </a:p>
          <a:p>
            <a:r>
              <a:rPr lang="en-CA" dirty="0">
                <a:hlinkClick r:id="rId5"/>
              </a:rPr>
              <a:t>https://docs.microsoft.com/en-us/azure/service-fabric/service-fabric-tutorial-deploy-app-to-party-cluster</a:t>
            </a:r>
            <a:endParaRPr lang="en-CA" dirty="0"/>
          </a:p>
          <a:p>
            <a:r>
              <a:rPr lang="en-CA" dirty="0">
                <a:hlinkClick r:id="rId6"/>
              </a:rPr>
              <a:t>https://docs.microsoft.com/en-us/azure/service-fabric/service-fabric-tutorial-monitoring-aspnet</a:t>
            </a:r>
            <a:endParaRPr lang="en-CA" dirty="0">
              <a:hlinkClick r:id="" action="ppaction://noaction"/>
            </a:endParaRPr>
          </a:p>
          <a:p>
            <a:r>
              <a:rPr lang="en-CA" dirty="0">
                <a:hlinkClick r:id="" action="ppaction://noaction"/>
              </a:rPr>
              <a:t>https://docs.microsoft.com/en-us/azure/service-fabric/service-fabric-overview</a:t>
            </a:r>
          </a:p>
          <a:p>
            <a:r>
              <a:rPr lang="en-CA" dirty="0">
                <a:hlinkClick r:id="" action="ppaction://noaction"/>
              </a:rPr>
              <a:t>https://www.jamessturtevant.com/posts/Service-Fabric-Service-Types/</a:t>
            </a:r>
            <a:endParaRPr lang="en-CA" dirty="0"/>
          </a:p>
          <a:p>
            <a:endParaRPr lang="en-CA" dirty="0"/>
          </a:p>
        </p:txBody>
      </p:sp>
    </p:spTree>
    <p:extLst>
      <p:ext uri="{BB962C8B-B14F-4D97-AF65-F5344CB8AC3E}">
        <p14:creationId xmlns:p14="http://schemas.microsoft.com/office/powerpoint/2010/main" val="1439143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3E530-A7E8-4D30-A230-08B5BDED819B}"/>
              </a:ext>
            </a:extLst>
          </p:cNvPr>
          <p:cNvSpPr>
            <a:spLocks noGrp="1"/>
          </p:cNvSpPr>
          <p:nvPr>
            <p:ph type="title"/>
          </p:nvPr>
        </p:nvSpPr>
        <p:spPr/>
        <p:txBody>
          <a:bodyPr/>
          <a:lstStyle/>
          <a:p>
            <a:r>
              <a:rPr lang="en-US" dirty="0"/>
              <a:t>Q&amp;A</a:t>
            </a:r>
          </a:p>
        </p:txBody>
      </p:sp>
      <p:sp>
        <p:nvSpPr>
          <p:cNvPr id="7" name="Subtitle 4">
            <a:extLst>
              <a:ext uri="{FF2B5EF4-FFF2-40B4-BE49-F238E27FC236}">
                <a16:creationId xmlns:a16="http://schemas.microsoft.com/office/drawing/2014/main" id="{07E287AB-F4DD-49C2-9406-82D679C828AF}"/>
              </a:ext>
            </a:extLst>
          </p:cNvPr>
          <p:cNvSpPr txBox="1">
            <a:spLocks/>
          </p:cNvSpPr>
          <p:nvPr/>
        </p:nvSpPr>
        <p:spPr>
          <a:xfrm>
            <a:off x="1517650" y="5449746"/>
            <a:ext cx="4578350" cy="14082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9A306E"/>
                </a:solidFill>
                <a:latin typeface="GalanoGrotesqueAlt-Regular" panose="00000500000000000000"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GalanoGrotesqueAlt-Regular" panose="00000500000000000000"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GalanoGrotesqueAlt-Regular" panose="00000500000000000000" pitchFamily="50"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@rebaihamida</a:t>
            </a:r>
          </a:p>
          <a:p>
            <a:r>
              <a:rPr lang="en-US" dirty="0"/>
              <a:t>didourebai@gmail.com</a:t>
            </a:r>
          </a:p>
        </p:txBody>
      </p:sp>
      <p:pic>
        <p:nvPicPr>
          <p:cNvPr id="8" name="Image 7">
            <a:extLst>
              <a:ext uri="{FF2B5EF4-FFF2-40B4-BE49-F238E27FC236}">
                <a16:creationId xmlns:a16="http://schemas.microsoft.com/office/drawing/2014/main" id="{ACD27FB9-056D-4E2A-959E-E70BAAEB5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37" y="5597670"/>
            <a:ext cx="1112405" cy="1112405"/>
          </a:xfrm>
          <a:prstGeom prst="rect">
            <a:avLst/>
          </a:prstGeom>
        </p:spPr>
      </p:pic>
      <p:pic>
        <p:nvPicPr>
          <p:cNvPr id="9" name="Picture 2">
            <a:extLst>
              <a:ext uri="{FF2B5EF4-FFF2-40B4-BE49-F238E27FC236}">
                <a16:creationId xmlns:a16="http://schemas.microsoft.com/office/drawing/2014/main" id="{8D575C51-02D3-43CF-95DD-1BEFE784B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920" y="5015429"/>
            <a:ext cx="4030330" cy="169914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90A9F33-18E9-4D82-98DA-FBAE9A137058}"/>
              </a:ext>
            </a:extLst>
          </p:cNvPr>
          <p:cNvSpPr/>
          <p:nvPr/>
        </p:nvSpPr>
        <p:spPr>
          <a:xfrm>
            <a:off x="6098638" y="1330434"/>
            <a:ext cx="3596570" cy="369332"/>
          </a:xfrm>
          <a:prstGeom prst="rect">
            <a:avLst/>
          </a:prstGeom>
        </p:spPr>
        <p:txBody>
          <a:bodyPr wrap="square">
            <a:spAutoFit/>
          </a:bodyPr>
          <a:lstStyle/>
          <a:p>
            <a:r>
              <a:rPr lang="en-CA" b="0" i="0" dirty="0">
                <a:effectLst/>
                <a:latin typeface="Times New Roman" panose="02020603050405020304" pitchFamily="18" charset="0"/>
              </a:rPr>
              <a:t> </a:t>
            </a:r>
            <a:endParaRPr lang="en-CA" dirty="0"/>
          </a:p>
        </p:txBody>
      </p:sp>
      <p:sp>
        <p:nvSpPr>
          <p:cNvPr id="11" name="Rectangle 10">
            <a:extLst>
              <a:ext uri="{FF2B5EF4-FFF2-40B4-BE49-F238E27FC236}">
                <a16:creationId xmlns:a16="http://schemas.microsoft.com/office/drawing/2014/main" id="{6939CF37-D3C4-4BDA-B980-3F08D52B314C}"/>
              </a:ext>
            </a:extLst>
          </p:cNvPr>
          <p:cNvSpPr/>
          <p:nvPr/>
        </p:nvSpPr>
        <p:spPr>
          <a:xfrm>
            <a:off x="9103555" y="3587698"/>
            <a:ext cx="2797864" cy="1862048"/>
          </a:xfrm>
          <a:prstGeom prst="rect">
            <a:avLst/>
          </a:prstGeom>
        </p:spPr>
        <p:txBody>
          <a:bodyPr wrap="square">
            <a:spAutoFit/>
          </a:bodyPr>
          <a:lstStyle/>
          <a:p>
            <a:r>
              <a:rPr lang="ar-AE" sz="11500" b="1" spc="50" dirty="0">
                <a:ln w="0"/>
                <a:effectLst>
                  <a:innerShdw blurRad="63500" dist="50800" dir="13500000">
                    <a:srgbClr val="000000">
                      <a:alpha val="50000"/>
                    </a:srgbClr>
                  </a:innerShdw>
                </a:effectLst>
              </a:rPr>
              <a:t>شكرا</a:t>
            </a:r>
            <a:r>
              <a:rPr lang="ar-AE" sz="2800" b="1" spc="50" dirty="0">
                <a:ln w="0"/>
                <a:solidFill>
                  <a:schemeClr val="bg2"/>
                </a:solidFill>
                <a:effectLst>
                  <a:innerShdw blurRad="63500" dist="50800" dir="13500000">
                    <a:srgbClr val="000000">
                      <a:alpha val="50000"/>
                    </a:srgbClr>
                  </a:innerShdw>
                </a:effectLst>
              </a:rPr>
              <a:t>​</a:t>
            </a:r>
            <a:endParaRPr lang="en-CA" sz="2800" b="1" spc="50" dirty="0">
              <a:ln w="0"/>
              <a:solidFill>
                <a:schemeClr val="bg2"/>
              </a:solidFill>
              <a:effectLst>
                <a:innerShdw blurRad="63500" dist="50800" dir="13500000">
                  <a:srgbClr val="000000">
                    <a:alpha val="50000"/>
                  </a:srgbClr>
                </a:innerShdw>
              </a:effectLst>
            </a:endParaRPr>
          </a:p>
        </p:txBody>
      </p:sp>
      <p:sp>
        <p:nvSpPr>
          <p:cNvPr id="12" name="Titre 8">
            <a:extLst>
              <a:ext uri="{FF2B5EF4-FFF2-40B4-BE49-F238E27FC236}">
                <a16:creationId xmlns:a16="http://schemas.microsoft.com/office/drawing/2014/main" id="{6FCF6BCF-C37B-4C40-98E7-790AA3765D97}"/>
              </a:ext>
            </a:extLst>
          </p:cNvPr>
          <p:cNvSpPr txBox="1">
            <a:spLocks/>
          </p:cNvSpPr>
          <p:nvPr/>
        </p:nvSpPr>
        <p:spPr>
          <a:xfrm>
            <a:off x="209248" y="242886"/>
            <a:ext cx="5510784" cy="498598"/>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sz="6000" kern="1200">
                <a:solidFill>
                  <a:srgbClr val="2D77BD"/>
                </a:solidFill>
                <a:latin typeface="GalanoGrotesqueAlt-Regular" panose="00000500000000000000" pitchFamily="50" charset="0"/>
                <a:ea typeface="+mj-ea"/>
                <a:cs typeface="Segoe UI" panose="020B0502040204020203" pitchFamily="34" charset="0"/>
              </a:defRPr>
            </a:lvl1pPr>
          </a:lstStyle>
          <a:p>
            <a:r>
              <a:rPr lang="fr-CA" dirty="0"/>
              <a:t>Hamida REBAI</a:t>
            </a:r>
            <a:endParaRPr lang="en-CA" dirty="0"/>
          </a:p>
        </p:txBody>
      </p:sp>
      <p:sp>
        <p:nvSpPr>
          <p:cNvPr id="13" name="Espace réservé du texte 9">
            <a:extLst>
              <a:ext uri="{FF2B5EF4-FFF2-40B4-BE49-F238E27FC236}">
                <a16:creationId xmlns:a16="http://schemas.microsoft.com/office/drawing/2014/main" id="{D4F078B6-8D52-406B-9C54-BF79563135D6}"/>
              </a:ext>
            </a:extLst>
          </p:cNvPr>
          <p:cNvSpPr txBox="1">
            <a:spLocks/>
          </p:cNvSpPr>
          <p:nvPr/>
        </p:nvSpPr>
        <p:spPr>
          <a:xfrm>
            <a:off x="709041" y="1815901"/>
            <a:ext cx="5510784" cy="30469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CA"/>
              <a:t>Microsoft MVP</a:t>
            </a:r>
            <a:endParaRPr lang="en-CA" dirty="0"/>
          </a:p>
        </p:txBody>
      </p:sp>
      <p:pic>
        <p:nvPicPr>
          <p:cNvPr id="14" name="Image 13">
            <a:extLst>
              <a:ext uri="{FF2B5EF4-FFF2-40B4-BE49-F238E27FC236}">
                <a16:creationId xmlns:a16="http://schemas.microsoft.com/office/drawing/2014/main" id="{16B75BD5-2200-4453-A6C5-7F5F6F0DD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0650" y="242886"/>
            <a:ext cx="1552102" cy="2457495"/>
          </a:xfrm>
          <a:prstGeom prst="rect">
            <a:avLst/>
          </a:prstGeom>
        </p:spPr>
      </p:pic>
      <p:sp>
        <p:nvSpPr>
          <p:cNvPr id="15" name="ZoneTexte 14">
            <a:extLst>
              <a:ext uri="{FF2B5EF4-FFF2-40B4-BE49-F238E27FC236}">
                <a16:creationId xmlns:a16="http://schemas.microsoft.com/office/drawing/2014/main" id="{61473478-AA97-481E-9037-28143EE5FD93}"/>
              </a:ext>
            </a:extLst>
          </p:cNvPr>
          <p:cNvSpPr txBox="1"/>
          <p:nvPr/>
        </p:nvSpPr>
        <p:spPr>
          <a:xfrm>
            <a:off x="4995365" y="4848027"/>
            <a:ext cx="3007555" cy="1862048"/>
          </a:xfrm>
          <a:prstGeom prst="rect">
            <a:avLst/>
          </a:prstGeom>
          <a:noFill/>
        </p:spPr>
        <p:txBody>
          <a:bodyPr wrap="none" rtlCol="0">
            <a:spAutoFit/>
          </a:bodyPr>
          <a:lstStyle/>
          <a:p>
            <a:r>
              <a:rPr lang="fr-CA" sz="11500" b="1" dirty="0">
                <a:effectLst>
                  <a:outerShdw blurRad="38100" dist="38100" dir="2700000" algn="tl">
                    <a:srgbClr val="000000">
                      <a:alpha val="43137"/>
                    </a:srgbClr>
                  </a:outerShdw>
                </a:effectLst>
                <a:latin typeface="Edwardian Script ITC" panose="030303020407070D0804" pitchFamily="66" charset="0"/>
              </a:rPr>
              <a:t>Merci</a:t>
            </a:r>
            <a:endParaRPr lang="en-CA" sz="11500" b="1" dirty="0">
              <a:effectLst>
                <a:outerShdw blurRad="38100" dist="38100" dir="2700000" algn="tl">
                  <a:srgbClr val="000000">
                    <a:alpha val="43137"/>
                  </a:srgbClr>
                </a:outerShdw>
              </a:effectLst>
              <a:latin typeface="Edwardian Script ITC" panose="030303020407070D0804" pitchFamily="66" charset="0"/>
            </a:endParaRPr>
          </a:p>
        </p:txBody>
      </p:sp>
    </p:spTree>
    <p:extLst>
      <p:ext uri="{BB962C8B-B14F-4D97-AF65-F5344CB8AC3E}">
        <p14:creationId xmlns:p14="http://schemas.microsoft.com/office/powerpoint/2010/main" val="255700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50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Faster delivery of features.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Digital transformation and business needs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Hight availability of services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a:t>Perform the migration by limiting the impacts on the company</a:t>
            </a:r>
            <a:endParaRPr lang="en-US" dirty="0">
              <a:cs typeface="Segoe UI"/>
            </a:endParaRPr>
          </a:p>
        </p:txBody>
      </p:sp>
    </p:spTree>
    <p:custDataLst>
      <p:tags r:id="rId1"/>
    </p:custDataLst>
    <p:extLst>
      <p:ext uri="{BB962C8B-B14F-4D97-AF65-F5344CB8AC3E}">
        <p14:creationId xmlns:p14="http://schemas.microsoft.com/office/powerpoint/2010/main" val="28954287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190520"/>
            <a:ext cx="10053287" cy="1828193"/>
          </a:xfrm>
        </p:spPr>
        <p:txBody>
          <a:bodyPr/>
          <a:lstStyle/>
          <a:p>
            <a:r>
              <a:rPr lang="en-US" sz="6600" dirty="0"/>
              <a:t>Monolithic vs Microservices Architecture</a:t>
            </a:r>
          </a:p>
        </p:txBody>
      </p:sp>
    </p:spTree>
    <p:extLst>
      <p:ext uri="{BB962C8B-B14F-4D97-AF65-F5344CB8AC3E}">
        <p14:creationId xmlns:p14="http://schemas.microsoft.com/office/powerpoint/2010/main" val="20275565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spTree>
    <p:extLst>
      <p:ext uri="{BB962C8B-B14F-4D97-AF65-F5344CB8AC3E}">
        <p14:creationId xmlns:p14="http://schemas.microsoft.com/office/powerpoint/2010/main" val="153292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36" y="446048"/>
            <a:ext cx="10287928" cy="6411951"/>
          </a:xfrm>
          <a:prstGeom prst="rect">
            <a:avLst/>
          </a:prstGeom>
        </p:spPr>
      </p:pic>
    </p:spTree>
    <p:extLst>
      <p:ext uri="{BB962C8B-B14F-4D97-AF65-F5344CB8AC3E}">
        <p14:creationId xmlns:p14="http://schemas.microsoft.com/office/powerpoint/2010/main" val="3095742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C9FDB0F-6F45-4CEC-8B57-34064BB67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90292"/>
            <a:ext cx="10287000" cy="6467707"/>
          </a:xfrm>
          <a:prstGeom prst="rect">
            <a:avLst/>
          </a:prstGeom>
        </p:spPr>
      </p:pic>
    </p:spTree>
    <p:extLst>
      <p:ext uri="{BB962C8B-B14F-4D97-AF65-F5344CB8AC3E}">
        <p14:creationId xmlns:p14="http://schemas.microsoft.com/office/powerpoint/2010/main" val="205586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9|2.4|1.2|1.2"/>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1CAAD09EA72742863010027854F26C" ma:contentTypeVersion="6" ma:contentTypeDescription="Create a new document." ma:contentTypeScope="" ma:versionID="a6d6d8644cae41cb564a37bf0d989c20">
  <xsd:schema xmlns:xsd="http://www.w3.org/2001/XMLSchema" xmlns:xs="http://www.w3.org/2001/XMLSchema" xmlns:p="http://schemas.microsoft.com/office/2006/metadata/properties" xmlns:ns2="fcac14d5-74f6-483a-8fed-e62e8d1d804a" targetNamespace="http://schemas.microsoft.com/office/2006/metadata/properties" ma:root="true" ma:fieldsID="7b0689955aba62a1b5d8d5834bb926e3" ns2:_="">
    <xsd:import namespace="fcac14d5-74f6-483a-8fed-e62e8d1d80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ac14d5-74f6-483a-8fed-e62e8d1d8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DF0877-4A36-4406-AC1B-8A8B88077DC0}">
  <ds:schemaRefs>
    <ds:schemaRef ds:uri="http://schemas.microsoft.com/office/2006/metadata/properties"/>
    <ds:schemaRef ds:uri="fcac14d5-74f6-483a-8fed-e62e8d1d804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484B304F-C761-43D1-B3F9-356795C28ED0}">
  <ds:schemaRefs>
    <ds:schemaRef ds:uri="http://schemas.microsoft.com/sharepoint/v3/contenttype/forms"/>
  </ds:schemaRefs>
</ds:datastoreItem>
</file>

<file path=customXml/itemProps3.xml><?xml version="1.0" encoding="utf-8"?>
<ds:datastoreItem xmlns:ds="http://schemas.openxmlformats.org/officeDocument/2006/customXml" ds:itemID="{DB3F2B03-F9A6-40FA-B790-BF5CB739CF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ac14d5-74f6-483a-8fed-e62e8d1d80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2767</TotalTime>
  <Words>3323</Words>
  <Application>Microsoft Office PowerPoint</Application>
  <PresentationFormat>Grand écran</PresentationFormat>
  <Paragraphs>437</Paragraphs>
  <Slides>43</Slides>
  <Notes>30</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43</vt:i4>
      </vt:variant>
    </vt:vector>
  </HeadingPairs>
  <TitlesOfParts>
    <vt:vector size="59" baseType="lpstr">
      <vt:lpstr>Arial</vt:lpstr>
      <vt:lpstr>Calibri</vt:lpstr>
      <vt:lpstr>Calibri Light</vt:lpstr>
      <vt:lpstr>Edwardian Script ITC</vt:lpstr>
      <vt:lpstr>GalanoGrotesqueAlt-ExtraBold</vt:lpstr>
      <vt:lpstr>GalanoGrotesqueAlt-Regular</vt:lpstr>
      <vt:lpstr>Segoe Pro</vt:lpstr>
      <vt:lpstr>Segoe Semibold</vt:lpstr>
      <vt:lpstr>Segoe UI</vt:lpstr>
      <vt:lpstr>Segoe UI Light</vt:lpstr>
      <vt:lpstr>Segoe UI Semibold</vt:lpstr>
      <vt:lpstr>Segoe UI Semilight</vt:lpstr>
      <vt:lpstr>Showcard Gothic</vt:lpstr>
      <vt:lpstr>Times New Roman</vt:lpstr>
      <vt:lpstr>Wingdings</vt:lpstr>
      <vt:lpstr>Office Theme</vt:lpstr>
      <vt:lpstr>Containerize Microservices with Service Fabric</vt:lpstr>
      <vt:lpstr>Présentation PowerPoint</vt:lpstr>
      <vt:lpstr>Hamida REBAI</vt:lpstr>
      <vt:lpstr>Agenda</vt:lpstr>
      <vt:lpstr>Digital transformation and business needs</vt:lpstr>
      <vt:lpstr>Monolithic vs Microservices Architecture</vt:lpstr>
      <vt:lpstr>Présentation PowerPoint</vt:lpstr>
      <vt:lpstr>Présentation PowerPoint</vt:lpstr>
      <vt:lpstr>Présentation PowerPoint</vt:lpstr>
      <vt:lpstr>Présentation PowerPoint</vt:lpstr>
      <vt:lpstr>Benefits of Microservices</vt:lpstr>
      <vt:lpstr>Microservices architecture and Patterns</vt:lpstr>
      <vt:lpstr>Présentation PowerPoint</vt:lpstr>
      <vt:lpstr>Présentation PowerPoint</vt:lpstr>
      <vt:lpstr>Containers in Azure: a complete Set of Choices </vt:lpstr>
      <vt:lpstr>PaaS vs CaaS vs FaaS</vt:lpstr>
      <vt:lpstr>Service Fabric overview </vt:lpstr>
      <vt:lpstr>Service Fabric Cluster structure</vt:lpstr>
      <vt:lpstr>Présentation PowerPoint</vt:lpstr>
      <vt:lpstr>Service Fabric: cloud application platform </vt:lpstr>
      <vt:lpstr>Présentation PowerPoint</vt:lpstr>
      <vt:lpstr>Présentation PowerPoint</vt:lpstr>
      <vt:lpstr>Présentation PowerPoint</vt:lpstr>
      <vt:lpstr>Service Fabric architecture </vt:lpstr>
      <vt:lpstr>Overview Monitoring and diagnostics</vt:lpstr>
      <vt:lpstr>Monitoring and diagnostics</vt:lpstr>
      <vt:lpstr>Prerequisites Environment</vt:lpstr>
      <vt:lpstr>Set up your windows development environment to buid Service Fabric</vt:lpstr>
      <vt:lpstr>Let’s start …</vt:lpstr>
      <vt:lpstr>Set up a local service Fabric Cluster</vt:lpstr>
      <vt:lpstr>Create a Service Fabric using Visual Studio</vt:lpstr>
      <vt:lpstr>Publish a Service Fabric in Visual Studio</vt:lpstr>
      <vt:lpstr>Build a .NET Service Fabric application</vt:lpstr>
      <vt:lpstr>Deploy a Service Fabric application to a cluster in Azure</vt:lpstr>
      <vt:lpstr>Execute Docker container in Service Fabric</vt:lpstr>
      <vt:lpstr>Docker container</vt:lpstr>
      <vt:lpstr>Containers</vt:lpstr>
      <vt:lpstr>Build and execute Docker container in Service Fabric</vt:lpstr>
      <vt:lpstr>Stateless Services and Stateful Services </vt:lpstr>
      <vt:lpstr>Conclusion</vt:lpstr>
      <vt:lpstr>References</vt:lpstr>
      <vt:lpstr>Q&amp;A</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Trogh</dc:creator>
  <cp:lastModifiedBy>Hamida REBAÏ</cp:lastModifiedBy>
  <cp:revision>74</cp:revision>
  <dcterms:created xsi:type="dcterms:W3CDTF">2020-03-27T19:11:13Z</dcterms:created>
  <dcterms:modified xsi:type="dcterms:W3CDTF">2020-08-10T18:27:08Z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nicktrog@microsoft.com</vt:lpwstr>
  </property>
  <property fmtid="{D5CDD505-2E9C-101B-9397-08002B2CF9AE}" pid="5" name="MSIP_Label_f42aa342-8706-4288-bd11-ebb85995028c_SetDate">
    <vt:lpwstr>2020-03-27T19:38:47.7908898Z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b5818efa-09ad-41cd-8010-2379b3508550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0x010100DD1CAAD09EA72742863010027854F26C</vt:lpwstr>
  </property>
</Properties>
</file>